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0" r:id="rId3"/>
    <p:sldId id="328" r:id="rId4"/>
    <p:sldId id="342" r:id="rId5"/>
    <p:sldId id="263" r:id="rId6"/>
    <p:sldId id="260" r:id="rId7"/>
    <p:sldId id="343" r:id="rId8"/>
    <p:sldId id="347" r:id="rId9"/>
    <p:sldId id="346" r:id="rId10"/>
    <p:sldId id="344" r:id="rId11"/>
    <p:sldId id="345" r:id="rId12"/>
    <p:sldId id="316" r:id="rId13"/>
    <p:sldId id="329" r:id="rId14"/>
    <p:sldId id="312" r:id="rId15"/>
    <p:sldId id="323" r:id="rId16"/>
    <p:sldId id="320" r:id="rId17"/>
    <p:sldId id="313" r:id="rId18"/>
    <p:sldId id="315" r:id="rId19"/>
    <p:sldId id="314" r:id="rId20"/>
    <p:sldId id="321" r:id="rId21"/>
    <p:sldId id="319" r:id="rId22"/>
    <p:sldId id="322" r:id="rId23"/>
    <p:sldId id="324" r:id="rId24"/>
    <p:sldId id="325" r:id="rId25"/>
    <p:sldId id="327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9BBB59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9BBB59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9BBB59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381811E7-3D41-471D-AC9C-9DC203F97404}" styleName="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>
        <a:font>
          <a:latin typeface=""/>
          <a:ea typeface=""/>
          <a:cs typeface=""/>
        </a:font>
      </a:tcTxStyle>
      <a:tcStyle>
        <a:tcBdr/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>
        <a:font>
          <a:latin typeface=""/>
          <a:ea typeface=""/>
          <a:cs typeface=""/>
        </a:font>
      </a:tcTxStyle>
      <a:tcStyle>
        <a:tcBdr/>
      </a:tcStyle>
    </a:lastCol>
    <a:firstCol>
      <a:tcTxStyle>
        <a:font>
          <a:latin typeface=""/>
          <a:ea typeface=""/>
          <a:cs typeface=""/>
        </a:font>
      </a:tcTxStyle>
      <a:tcStyle>
        <a:tcBdr/>
      </a:tcStyle>
    </a:firstCol>
    <a:lastRow>
      <a:tcTxStyle>
        <a:font>
          <a:latin typeface=""/>
          <a:ea typeface=""/>
          <a:cs typeface=""/>
        </a:font>
      </a:tcTxStyle>
      <a:tcStyle>
        <a:tcBdr/>
      </a:tcStyle>
    </a:lastRow>
    <a:firstRow>
      <a:tcTxStyle>
        <a:font>
          <a:latin typeface=""/>
          <a:ea typeface=""/>
          <a:cs typeface=""/>
        </a:font>
      </a:tcTxStyle>
      <a:tcStyle>
        <a:tcBdr/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92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>
        <c:manualLayout>
          <c:xMode val="edge"/>
          <c:yMode val="edge"/>
          <c:x val="2.0629094347318046E-2"/>
          <c:y val="3.0231891810944423E-2"/>
          <c:w val="0.95874181130536396"/>
          <c:h val="0.93953621637811113"/>
        </c:manualLayout>
      </c:layout>
      <c:barChart>
        <c:barDir val="col"/>
        <c:grouping val="clustered"/>
        <c:varyColors val="0"/>
        <c:ser>
          <c:idx val="0"/>
          <c:order val="0"/>
          <c:tx>
            <c:v>Registered</c:v>
          </c:tx>
          <c:spPr>
            <a:solidFill>
              <a:srgbClr val="A9D18E">
                <a:alpha val="30000"/>
              </a:srgb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A94-DF40-9FCD-B3BB931FB6B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A94-DF40-9FCD-B3BB931FB6B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A94-DF40-9FCD-B3BB931FB6B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A94-DF40-9FCD-B3BB931FB6B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A94-DF40-9FCD-B3BB931FB6B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382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A94-DF40-9FCD-B3BB931FB6B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513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A94-DF40-9FCD-B3BB931FB6B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647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A94-DF40-9FCD-B3BB931FB6B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549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A94-DF40-9FCD-B3BB931FB6B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409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A94-DF40-9FCD-B3BB931FB6B8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lang="en-US" sz="1000" b="0" i="0" u="none" strike="noStrike" kern="1200" baseline="0">
                    <a:solidFill>
                      <a:srgbClr val="000000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Lit>
              <c:ptCount val="5"/>
              <c:pt idx="0">
                <c:v>15-16</c:v>
              </c:pt>
              <c:pt idx="1">
                <c:v>16-17</c:v>
              </c:pt>
              <c:pt idx="2">
                <c:v>17-18</c:v>
              </c:pt>
              <c:pt idx="3">
                <c:v>18-19</c:v>
              </c:pt>
              <c:pt idx="4">
                <c:v>19-20</c:v>
              </c:pt>
            </c:strLit>
          </c:cat>
          <c:val>
            <c:numLit>
              <c:formatCode>General</c:formatCode>
              <c:ptCount val="5"/>
              <c:pt idx="0">
                <c:v>382</c:v>
              </c:pt>
              <c:pt idx="1">
                <c:v>513</c:v>
              </c:pt>
              <c:pt idx="2">
                <c:v>647</c:v>
              </c:pt>
              <c:pt idx="3">
                <c:v>549</c:v>
              </c:pt>
              <c:pt idx="4">
                <c:v>409</c:v>
              </c:pt>
            </c:numLit>
          </c:val>
          <c:extLst>
            <c:ext xmlns:c16="http://schemas.microsoft.com/office/drawing/2014/chart" uri="{C3380CC4-5D6E-409C-BE32-E72D297353CC}">
              <c16:uniqueId val="{00000005-CE0E-BA4D-96E2-B9CF98EEF885}"/>
            </c:ext>
          </c:extLst>
        </c:ser>
        <c:ser>
          <c:idx val="1"/>
          <c:order val="1"/>
          <c:tx>
            <c:v>Verified</c:v>
          </c:tx>
          <c:spPr>
            <a:solidFill>
              <a:srgbClr val="70AD47">
                <a:alpha val="76000"/>
              </a:srgbClr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A94-DF40-9FCD-B3BB931FB6B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A94-DF40-9FCD-B3BB931FB6B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9A94-DF40-9FCD-B3BB931FB6B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9A94-DF40-9FCD-B3BB931FB6B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9A94-DF40-9FCD-B3BB931FB6B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374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9A94-DF40-9FCD-B3BB931FB6B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387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9A94-DF40-9FCD-B3BB931FB6B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431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9A94-DF40-9FCD-B3BB931FB6B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494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9A94-DF40-9FCD-B3BB931FB6B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z="1000" b="0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Arial"/>
                      </a:rPr>
                      <a:t>399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9A94-DF40-9FCD-B3BB931FB6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lang="en-US" sz="1000" b="0" i="0" u="none" strike="noStrike" kern="1200" baseline="0">
                    <a:solidFill>
                      <a:srgbClr val="000000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Lit>
              <c:ptCount val="5"/>
              <c:pt idx="0">
                <c:v>15-16</c:v>
              </c:pt>
              <c:pt idx="1">
                <c:v>16-17</c:v>
              </c:pt>
              <c:pt idx="2">
                <c:v>17-18</c:v>
              </c:pt>
              <c:pt idx="3">
                <c:v>18-19</c:v>
              </c:pt>
              <c:pt idx="4">
                <c:v>19-20</c:v>
              </c:pt>
            </c:strLit>
          </c:cat>
          <c:val>
            <c:numLit>
              <c:formatCode>General</c:formatCode>
              <c:ptCount val="5"/>
              <c:pt idx="0">
                <c:v>374</c:v>
              </c:pt>
              <c:pt idx="1">
                <c:v>387</c:v>
              </c:pt>
              <c:pt idx="2">
                <c:v>431</c:v>
              </c:pt>
              <c:pt idx="3">
                <c:v>494</c:v>
              </c:pt>
              <c:pt idx="4">
                <c:v>399</c:v>
              </c:pt>
            </c:numLit>
          </c:val>
          <c:extLst>
            <c:ext xmlns:c16="http://schemas.microsoft.com/office/drawing/2014/chart" uri="{C3380CC4-5D6E-409C-BE32-E72D297353CC}">
              <c16:uniqueId val="{0000000B-CE0E-BA4D-96E2-B9CF98EEF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"/>
        <c:overlap val="13"/>
        <c:axId val="1491724607"/>
        <c:axId val="1511605375"/>
      </c:barChart>
      <c:valAx>
        <c:axId val="1511605375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491724607"/>
        <c:crosses val="autoZero"/>
        <c:crossBetween val="between"/>
      </c:valAx>
      <c:catAx>
        <c:axId val="149172460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8" cap="flat">
            <a:solidFill>
              <a:srgbClr val="70AD47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n-US" sz="1600" b="0" i="0" u="none" strike="noStrike" kern="1200" baseline="0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1511605375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3.4612283038262463E-2"/>
          <c:y val="9.6192383034823165E-2"/>
        </c:manualLayout>
      </c:layout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lang="en-US" sz="1000" b="0" i="0" u="none" strike="noStrike" kern="1200" baseline="0">
              <a:solidFill>
                <a:srgbClr val="000000"/>
              </a:solidFill>
              <a:latin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GB" sz="1000" b="0" i="0" u="none" strike="noStrike" kern="1200" baseline="0">
          <a:solidFill>
            <a:srgbClr val="000000"/>
          </a:solidFill>
          <a:latin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0290093B-3A07-1B4A-8E2E-7CE63058E87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HK" sz="12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HK"/>
          </a:p>
        </p:txBody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3C4C908F-CB04-6B47-A599-5C9C597FEAA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HK" sz="12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HK"/>
          </a:p>
        </p:txBody>
      </p:sp>
      <p:sp>
        <p:nvSpPr>
          <p:cNvPr id="4" name="Google Shape;5;n">
            <a:extLst>
              <a:ext uri="{FF2B5EF4-FFF2-40B4-BE49-F238E27FC236}">
                <a16:creationId xmlns:a16="http://schemas.microsoft.com/office/drawing/2014/main" id="{9E53BD0B-7F18-1445-8F9A-CF532285F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3" y="685800"/>
            <a:ext cx="6096003" cy="3429000"/>
          </a:xfrm>
          <a:prstGeom prst="rect">
            <a:avLst/>
          </a:prstGeom>
          <a:noFill/>
          <a:ln w="12701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Google Shape;6;n">
            <a:extLst>
              <a:ext uri="{FF2B5EF4-FFF2-40B4-BE49-F238E27FC236}">
                <a16:creationId xmlns:a16="http://schemas.microsoft.com/office/drawing/2014/main" id="{7DBD4709-2DF1-754E-B13E-DA35852693A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lvl="0"/>
            <a:endParaRPr lang="en-HK"/>
          </a:p>
        </p:txBody>
      </p:sp>
      <p:sp>
        <p:nvSpPr>
          <p:cNvPr id="6" name="Google Shape;7;n">
            <a:extLst>
              <a:ext uri="{FF2B5EF4-FFF2-40B4-BE49-F238E27FC236}">
                <a16:creationId xmlns:a16="http://schemas.microsoft.com/office/drawing/2014/main" id="{0AF21935-1766-6149-8686-5351EC628D2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HK" sz="12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HK"/>
          </a:p>
        </p:txBody>
      </p:sp>
      <p:sp>
        <p:nvSpPr>
          <p:cNvPr id="7" name="Google Shape;8;n">
            <a:extLst>
              <a:ext uri="{FF2B5EF4-FFF2-40B4-BE49-F238E27FC236}">
                <a16:creationId xmlns:a16="http://schemas.microsoft.com/office/drawing/2014/main" id="{EC86927B-7AE6-5A4D-8EB1-709B587223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F65B3860-D39B-754B-8ED3-19E07D5BA2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2860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HK" sz="1200" b="0" i="0" u="none" strike="noStrike" kern="0" cap="none" spc="0" baseline="0">
        <a:solidFill>
          <a:srgbClr val="000000"/>
        </a:solidFill>
        <a:uFillTx/>
        <a:latin typeface="Calibri"/>
        <a:ea typeface="Calibri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:notes">
            <a:extLst>
              <a:ext uri="{FF2B5EF4-FFF2-40B4-BE49-F238E27FC236}">
                <a16:creationId xmlns:a16="http://schemas.microsoft.com/office/drawing/2014/main" id="{EC4F8994-CF6A-8140-92FC-37F85CE39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93;p1:notes">
            <a:extLst>
              <a:ext uri="{FF2B5EF4-FFF2-40B4-BE49-F238E27FC236}">
                <a16:creationId xmlns:a16="http://schemas.microsoft.com/office/drawing/2014/main" id="{F16F2F15-18F2-D94A-9210-E598543E7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4:notes">
            <a:extLst>
              <a:ext uri="{FF2B5EF4-FFF2-40B4-BE49-F238E27FC236}">
                <a16:creationId xmlns:a16="http://schemas.microsoft.com/office/drawing/2014/main" id="{C1836715-E128-B94D-A9D2-D0D58968F7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112;p4:notes">
            <a:extLst>
              <a:ext uri="{FF2B5EF4-FFF2-40B4-BE49-F238E27FC236}">
                <a16:creationId xmlns:a16="http://schemas.microsoft.com/office/drawing/2014/main" id="{ABEC6AFA-38F1-EF49-8593-45ECC670F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3;p8:notes">
            <a:extLst>
              <a:ext uri="{FF2B5EF4-FFF2-40B4-BE49-F238E27FC236}">
                <a16:creationId xmlns:a16="http://schemas.microsoft.com/office/drawing/2014/main" id="{BE790C66-CE81-F34E-A61A-AB47DCCB65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274;p8:notes">
            <a:extLst>
              <a:ext uri="{FF2B5EF4-FFF2-40B4-BE49-F238E27FC236}">
                <a16:creationId xmlns:a16="http://schemas.microsoft.com/office/drawing/2014/main" id="{417451E8-2BF7-324E-96ED-111FB9F69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5:notes">
            <a:extLst>
              <a:ext uri="{FF2B5EF4-FFF2-40B4-BE49-F238E27FC236}">
                <a16:creationId xmlns:a16="http://schemas.microsoft.com/office/drawing/2014/main" id="{B8876CC5-96C1-F747-988F-E0E06018E0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118;p5:notes">
            <a:extLst>
              <a:ext uri="{FF2B5EF4-FFF2-40B4-BE49-F238E27FC236}">
                <a16:creationId xmlns:a16="http://schemas.microsoft.com/office/drawing/2014/main" id="{83082AA6-E97D-9044-935E-A3CCD5391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7:notes">
            <a:extLst>
              <a:ext uri="{FF2B5EF4-FFF2-40B4-BE49-F238E27FC236}">
                <a16:creationId xmlns:a16="http://schemas.microsoft.com/office/drawing/2014/main" id="{D46D8F4C-A5C4-E648-8DB9-FA0511F4F7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Google Shape;176;p7:notes">
            <a:extLst>
              <a:ext uri="{FF2B5EF4-FFF2-40B4-BE49-F238E27FC236}">
                <a16:creationId xmlns:a16="http://schemas.microsoft.com/office/drawing/2014/main" id="{2838B21E-8D3C-1B43-B19C-3714C11FF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8;p41:notes">
            <a:extLst>
              <a:ext uri="{FF2B5EF4-FFF2-40B4-BE49-F238E27FC236}">
                <a16:creationId xmlns:a16="http://schemas.microsoft.com/office/drawing/2014/main" id="{D4EFD34E-473C-494C-87BE-91E897612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Google Shape;659;p41:notes">
            <a:extLst>
              <a:ext uri="{FF2B5EF4-FFF2-40B4-BE49-F238E27FC236}">
                <a16:creationId xmlns:a16="http://schemas.microsoft.com/office/drawing/2014/main" id="{F6CA928F-2CCB-1C4F-B37C-65DC66AB24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lvl="0" indent="0"/>
            <a:r>
              <a:rPr lang="en-US" b="1"/>
              <a:t>14:45 - 14:50 </a:t>
            </a:r>
            <a:endParaRPr lang="en-US"/>
          </a:p>
        </p:txBody>
      </p:sp>
      <p:sp>
        <p:nvSpPr>
          <p:cNvPr id="4" name="Google Shape;660;p41:notes">
            <a:extLst>
              <a:ext uri="{FF2B5EF4-FFF2-40B4-BE49-F238E27FC236}">
                <a16:creationId xmlns:a16="http://schemas.microsoft.com/office/drawing/2014/main" id="{77BCABB9-631A-6D4E-9012-D477EBCEA78C}"/>
              </a:ext>
            </a:extLst>
          </p:cNvPr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4FC6A3-AC31-D541-A39F-0D704D010843}" type="slidenum">
              <a:t>26</a:t>
            </a:fld>
            <a:endParaRPr lang="en-US" sz="12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">
            <a:extLst>
              <a:ext uri="{FF2B5EF4-FFF2-40B4-BE49-F238E27FC236}">
                <a16:creationId xmlns:a16="http://schemas.microsoft.com/office/drawing/2014/main" id="{B9F6D31C-43EF-CA47-A60B-132FEEE4AF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endParaRPr lang="en-HK"/>
          </a:p>
        </p:txBody>
      </p:sp>
      <p:sp>
        <p:nvSpPr>
          <p:cNvPr id="3" name="Google Shape;17;p2">
            <a:extLst>
              <a:ext uri="{FF2B5EF4-FFF2-40B4-BE49-F238E27FC236}">
                <a16:creationId xmlns:a16="http://schemas.microsoft.com/office/drawing/2014/main" id="{8DFC9683-4E7E-6348-ADFC-A98882588D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endParaRPr lang="en-HK"/>
          </a:p>
        </p:txBody>
      </p:sp>
      <p:sp>
        <p:nvSpPr>
          <p:cNvPr id="4" name="Google Shape;18;p2">
            <a:extLst>
              <a:ext uri="{FF2B5EF4-FFF2-40B4-BE49-F238E27FC236}">
                <a16:creationId xmlns:a16="http://schemas.microsoft.com/office/drawing/2014/main" id="{DDE9E63E-8C0B-A447-8D00-B927752B0B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19;p2">
            <a:extLst>
              <a:ext uri="{FF2B5EF4-FFF2-40B4-BE49-F238E27FC236}">
                <a16:creationId xmlns:a16="http://schemas.microsoft.com/office/drawing/2014/main" id="{B0179A79-A0B2-3943-B197-9885D31AD7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20;p2">
            <a:extLst>
              <a:ext uri="{FF2B5EF4-FFF2-40B4-BE49-F238E27FC236}">
                <a16:creationId xmlns:a16="http://schemas.microsoft.com/office/drawing/2014/main" id="{C91BA666-20E8-0647-A314-EF0F0D0454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8AC890-3366-9E41-B657-D79BF60CC5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14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CCF48E60-E8F6-E84D-8D56-67E2088F5BC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 rot="5400013">
            <a:off x="7133436" y="1956597"/>
            <a:ext cx="5811834" cy="262889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87;p13">
            <a:extLst>
              <a:ext uri="{FF2B5EF4-FFF2-40B4-BE49-F238E27FC236}">
                <a16:creationId xmlns:a16="http://schemas.microsoft.com/office/drawing/2014/main" id="{FE3A240E-763E-1544-AE5A-DC39D46E437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 rot="5400013">
            <a:off x="1799434" y="-596102"/>
            <a:ext cx="5811834" cy="77342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180E8831-1063-AB4E-9A15-05B51DF665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60105992-4493-EB42-A6AA-F7EA109304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90;p13">
            <a:extLst>
              <a:ext uri="{FF2B5EF4-FFF2-40B4-BE49-F238E27FC236}">
                <a16:creationId xmlns:a16="http://schemas.microsoft.com/office/drawing/2014/main" id="{4C90A9D1-16D7-1B45-B206-D1E3FD5B60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305F73-244B-D848-B146-CBC0DF0222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2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4">
            <a:extLst>
              <a:ext uri="{FF2B5EF4-FFF2-40B4-BE49-F238E27FC236}">
                <a16:creationId xmlns:a16="http://schemas.microsoft.com/office/drawing/2014/main" id="{C3163407-8A26-D14F-B339-EC14812ED80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16005" y="1881204"/>
            <a:ext cx="4710723" cy="2649538"/>
          </a:xfrm>
          <a:solidFill>
            <a:srgbClr val="D8D8D8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29;p4">
            <a:extLst>
              <a:ext uri="{FF2B5EF4-FFF2-40B4-BE49-F238E27FC236}">
                <a16:creationId xmlns:a16="http://schemas.microsoft.com/office/drawing/2014/main" id="{8C13879E-E870-964C-9A2F-2676E0DC2F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89035" y="1881204"/>
            <a:ext cx="4709132" cy="2649538"/>
          </a:xfrm>
          <a:solidFill>
            <a:srgbClr val="D8D8D8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30;p4">
            <a:extLst>
              <a:ext uri="{FF2B5EF4-FFF2-40B4-BE49-F238E27FC236}">
                <a16:creationId xmlns:a16="http://schemas.microsoft.com/office/drawing/2014/main" id="{D62D1BB0-778E-B242-B088-ADD740F879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31;p4">
            <a:extLst>
              <a:ext uri="{FF2B5EF4-FFF2-40B4-BE49-F238E27FC236}">
                <a16:creationId xmlns:a16="http://schemas.microsoft.com/office/drawing/2014/main" id="{1E5120BE-78CC-D64D-A703-F259830510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pPr lvl="0"/>
            <a:fld id="{421D42CC-ED35-5D46-8178-E61420441D95}" type="slidenum">
              <a:t>‹#›</a:t>
            </a:fld>
            <a:endParaRPr lang="en-US"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B684D1B9-92F2-014A-B2D3-725919804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684" y="410830"/>
            <a:ext cx="11097213" cy="107312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7" name="Google Shape;33;p4">
            <a:extLst>
              <a:ext uri="{FF2B5EF4-FFF2-40B4-BE49-F238E27FC236}">
                <a16:creationId xmlns:a16="http://schemas.microsoft.com/office/drawing/2014/main" id="{354F30BD-BCEF-2243-B648-1497797719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4108" y="942481"/>
            <a:ext cx="11097002" cy="541471"/>
          </a:xfrm>
        </p:spPr>
        <p:txBody>
          <a:bodyPr lIns="10771"/>
          <a:lstStyle>
            <a:lvl1pPr indent="-228600">
              <a:buNone/>
              <a:defRPr>
                <a:solidFill>
                  <a:srgbClr val="7F7F7F"/>
                </a:solidFill>
              </a:defRPr>
            </a:lvl1pPr>
          </a:lstStyle>
          <a:p>
            <a:pPr lvl="0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69075450"/>
      </p:ext>
    </p:extLst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id="{449DEA67-7DE8-C945-B82B-2079BC498D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23;p3">
            <a:extLst>
              <a:ext uri="{FF2B5EF4-FFF2-40B4-BE49-F238E27FC236}">
                <a16:creationId xmlns:a16="http://schemas.microsoft.com/office/drawing/2014/main" id="{B4861793-AF21-5447-856E-F15B20FB5A1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E493FFB-3EB4-124E-A8CD-E795F6CB46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25;p3">
            <a:extLst>
              <a:ext uri="{FF2B5EF4-FFF2-40B4-BE49-F238E27FC236}">
                <a16:creationId xmlns:a16="http://schemas.microsoft.com/office/drawing/2014/main" id="{2CE65C8E-6B07-6C43-9C41-89BB48A722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26;p3">
            <a:extLst>
              <a:ext uri="{FF2B5EF4-FFF2-40B4-BE49-F238E27FC236}">
                <a16:creationId xmlns:a16="http://schemas.microsoft.com/office/drawing/2014/main" id="{41001011-F966-0B48-8A7F-C462FE51F1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F7811F-8075-FB4D-8A4C-28B5D49E9C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937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;p6">
            <a:extLst>
              <a:ext uri="{FF2B5EF4-FFF2-40B4-BE49-F238E27FC236}">
                <a16:creationId xmlns:a16="http://schemas.microsoft.com/office/drawing/2014/main" id="{8FE00959-F2B6-7645-A912-B2D177E85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endParaRPr lang="en-HK"/>
          </a:p>
        </p:txBody>
      </p:sp>
      <p:sp>
        <p:nvSpPr>
          <p:cNvPr id="3" name="Google Shape;40;p6">
            <a:extLst>
              <a:ext uri="{FF2B5EF4-FFF2-40B4-BE49-F238E27FC236}">
                <a16:creationId xmlns:a16="http://schemas.microsoft.com/office/drawing/2014/main" id="{1C2D19A8-34AB-004F-A424-218B67D9C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indent="-228600"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/>
            <a:endParaRPr lang="en-HK"/>
          </a:p>
        </p:txBody>
      </p:sp>
      <p:sp>
        <p:nvSpPr>
          <p:cNvPr id="4" name="Google Shape;41;p6">
            <a:extLst>
              <a:ext uri="{FF2B5EF4-FFF2-40B4-BE49-F238E27FC236}">
                <a16:creationId xmlns:a16="http://schemas.microsoft.com/office/drawing/2014/main" id="{E15F967D-0616-A44E-B6CD-50F12201DA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42;p6">
            <a:extLst>
              <a:ext uri="{FF2B5EF4-FFF2-40B4-BE49-F238E27FC236}">
                <a16:creationId xmlns:a16="http://schemas.microsoft.com/office/drawing/2014/main" id="{3A387C76-1589-5446-8282-D8A16F000D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43;p6">
            <a:extLst>
              <a:ext uri="{FF2B5EF4-FFF2-40B4-BE49-F238E27FC236}">
                <a16:creationId xmlns:a16="http://schemas.microsoft.com/office/drawing/2014/main" id="{B39AE78C-6250-C24B-8DA7-DE9B0C7F6D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DAD043-A63A-DD44-8F9A-5065B56A93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0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0F6FB80F-10CE-024D-821A-3BD084101B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46;p7">
            <a:extLst>
              <a:ext uri="{FF2B5EF4-FFF2-40B4-BE49-F238E27FC236}">
                <a16:creationId xmlns:a16="http://schemas.microsoft.com/office/drawing/2014/main" id="{4A6B9718-8AD5-1D4A-88F9-63F416759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47;p7">
            <a:extLst>
              <a:ext uri="{FF2B5EF4-FFF2-40B4-BE49-F238E27FC236}">
                <a16:creationId xmlns:a16="http://schemas.microsoft.com/office/drawing/2014/main" id="{59BEE5D6-501C-FA41-BDE6-25CE90A8445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48;p7">
            <a:extLst>
              <a:ext uri="{FF2B5EF4-FFF2-40B4-BE49-F238E27FC236}">
                <a16:creationId xmlns:a16="http://schemas.microsoft.com/office/drawing/2014/main" id="{1E67F506-162E-8B4B-819E-C056CBA56C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49;p7">
            <a:extLst>
              <a:ext uri="{FF2B5EF4-FFF2-40B4-BE49-F238E27FC236}">
                <a16:creationId xmlns:a16="http://schemas.microsoft.com/office/drawing/2014/main" id="{6F97D1E0-A26D-174D-B10F-4265A8CED0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7" name="Google Shape;50;p7">
            <a:extLst>
              <a:ext uri="{FF2B5EF4-FFF2-40B4-BE49-F238E27FC236}">
                <a16:creationId xmlns:a16="http://schemas.microsoft.com/office/drawing/2014/main" id="{FB23AE90-BEF4-8742-8C21-B399225F86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4C2B21-CEDC-A04C-899B-9C25E53A78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739AE30A-3FF0-9647-A981-D75F93170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53;p8">
            <a:extLst>
              <a:ext uri="{FF2B5EF4-FFF2-40B4-BE49-F238E27FC236}">
                <a16:creationId xmlns:a16="http://schemas.microsoft.com/office/drawing/2014/main" id="{490A603C-ECB1-F14B-A795-04447B339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indent="-228600">
              <a:buNone/>
              <a:defRPr sz="2400" b="1"/>
            </a:lvl1pPr>
          </a:lstStyle>
          <a:p>
            <a:pPr lvl="0"/>
            <a:endParaRPr lang="en-HK"/>
          </a:p>
        </p:txBody>
      </p:sp>
      <p:sp>
        <p:nvSpPr>
          <p:cNvPr id="4" name="Google Shape;54;p8">
            <a:extLst>
              <a:ext uri="{FF2B5EF4-FFF2-40B4-BE49-F238E27FC236}">
                <a16:creationId xmlns:a16="http://schemas.microsoft.com/office/drawing/2014/main" id="{47BE08C6-41FE-634D-B325-BB7E05B8E23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55;p8">
            <a:extLst>
              <a:ext uri="{FF2B5EF4-FFF2-40B4-BE49-F238E27FC236}">
                <a16:creationId xmlns:a16="http://schemas.microsoft.com/office/drawing/2014/main" id="{78CC6077-5ABC-5B44-89AC-B8A6038461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indent="-228600">
              <a:buNone/>
              <a:defRPr sz="2400" b="1"/>
            </a:lvl1pPr>
          </a:lstStyle>
          <a:p>
            <a:pPr lvl="0"/>
            <a:endParaRPr lang="en-HK"/>
          </a:p>
        </p:txBody>
      </p:sp>
      <p:sp>
        <p:nvSpPr>
          <p:cNvPr id="6" name="Google Shape;56;p8">
            <a:extLst>
              <a:ext uri="{FF2B5EF4-FFF2-40B4-BE49-F238E27FC236}">
                <a16:creationId xmlns:a16="http://schemas.microsoft.com/office/drawing/2014/main" id="{C1BFF83A-170D-AA49-9EFE-00B2B9763D8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7" name="Google Shape;57;p8">
            <a:extLst>
              <a:ext uri="{FF2B5EF4-FFF2-40B4-BE49-F238E27FC236}">
                <a16:creationId xmlns:a16="http://schemas.microsoft.com/office/drawing/2014/main" id="{419C5C03-D7D8-664F-A099-110005CAAB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8" name="Google Shape;58;p8">
            <a:extLst>
              <a:ext uri="{FF2B5EF4-FFF2-40B4-BE49-F238E27FC236}">
                <a16:creationId xmlns:a16="http://schemas.microsoft.com/office/drawing/2014/main" id="{5D11AFA9-2AF0-3446-BD7E-D7C1266E0C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9" name="Google Shape;59;p8">
            <a:extLst>
              <a:ext uri="{FF2B5EF4-FFF2-40B4-BE49-F238E27FC236}">
                <a16:creationId xmlns:a16="http://schemas.microsoft.com/office/drawing/2014/main" id="{B67FDA97-A484-3A46-9E20-E864E40E58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F588DC-404C-7C45-A39D-40755AB3EF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p9">
            <a:extLst>
              <a:ext uri="{FF2B5EF4-FFF2-40B4-BE49-F238E27FC236}">
                <a16:creationId xmlns:a16="http://schemas.microsoft.com/office/drawing/2014/main" id="{A9EAC513-2DF5-F047-B323-F39455F1DD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62;p9">
            <a:extLst>
              <a:ext uri="{FF2B5EF4-FFF2-40B4-BE49-F238E27FC236}">
                <a16:creationId xmlns:a16="http://schemas.microsoft.com/office/drawing/2014/main" id="{CF2AD934-9F90-7C45-BE96-AE2956E4C0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63;p9">
            <a:extLst>
              <a:ext uri="{FF2B5EF4-FFF2-40B4-BE49-F238E27FC236}">
                <a16:creationId xmlns:a16="http://schemas.microsoft.com/office/drawing/2014/main" id="{DDD0AF2E-15C3-2E47-A561-042BE0D4AED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64;p9">
            <a:extLst>
              <a:ext uri="{FF2B5EF4-FFF2-40B4-BE49-F238E27FC236}">
                <a16:creationId xmlns:a16="http://schemas.microsoft.com/office/drawing/2014/main" id="{4440E7C5-2421-E346-9CF3-483995DEB0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EA5E77-66AA-E648-B5D0-047E8E06D0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;p10">
            <a:extLst>
              <a:ext uri="{FF2B5EF4-FFF2-40B4-BE49-F238E27FC236}">
                <a16:creationId xmlns:a16="http://schemas.microsoft.com/office/drawing/2014/main" id="{6A1AF4BC-DDDA-5047-A62D-289FA3CA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endParaRPr lang="en-HK"/>
          </a:p>
        </p:txBody>
      </p:sp>
      <p:sp>
        <p:nvSpPr>
          <p:cNvPr id="3" name="Google Shape;67;p10">
            <a:extLst>
              <a:ext uri="{FF2B5EF4-FFF2-40B4-BE49-F238E27FC236}">
                <a16:creationId xmlns:a16="http://schemas.microsoft.com/office/drawing/2014/main" id="{62535585-8BCD-DB46-A32F-69858AEA93F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indent="-431797">
              <a:buSzPts val="3200"/>
              <a:defRPr sz="3200"/>
            </a:lvl1pPr>
          </a:lstStyle>
          <a:p>
            <a:pPr lvl="0"/>
            <a:endParaRPr lang="en-HK"/>
          </a:p>
        </p:txBody>
      </p:sp>
      <p:sp>
        <p:nvSpPr>
          <p:cNvPr id="4" name="Google Shape;68;p10">
            <a:extLst>
              <a:ext uri="{FF2B5EF4-FFF2-40B4-BE49-F238E27FC236}">
                <a16:creationId xmlns:a16="http://schemas.microsoft.com/office/drawing/2014/main" id="{836317E4-4CF1-2948-8F15-CFC7B0BA1FE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indent="-228600">
              <a:buNone/>
              <a:defRPr sz="1600"/>
            </a:lvl1pPr>
          </a:lstStyle>
          <a:p>
            <a:pPr lvl="0"/>
            <a:endParaRPr lang="en-HK"/>
          </a:p>
        </p:txBody>
      </p:sp>
      <p:sp>
        <p:nvSpPr>
          <p:cNvPr id="5" name="Google Shape;69;p10">
            <a:extLst>
              <a:ext uri="{FF2B5EF4-FFF2-40B4-BE49-F238E27FC236}">
                <a16:creationId xmlns:a16="http://schemas.microsoft.com/office/drawing/2014/main" id="{A4FFFC31-A350-6143-BDDC-AA091E5CD7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70;p10">
            <a:extLst>
              <a:ext uri="{FF2B5EF4-FFF2-40B4-BE49-F238E27FC236}">
                <a16:creationId xmlns:a16="http://schemas.microsoft.com/office/drawing/2014/main" id="{9A4903AE-25CF-5445-8237-9A1C3D9F4C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7" name="Google Shape;71;p10">
            <a:extLst>
              <a:ext uri="{FF2B5EF4-FFF2-40B4-BE49-F238E27FC236}">
                <a16:creationId xmlns:a16="http://schemas.microsoft.com/office/drawing/2014/main" id="{8D50CC32-45EE-CD4B-80C0-14D88EA0F2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06DB95-CDBD-4448-91CE-F5E12F3FCA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;p11">
            <a:extLst>
              <a:ext uri="{FF2B5EF4-FFF2-40B4-BE49-F238E27FC236}">
                <a16:creationId xmlns:a16="http://schemas.microsoft.com/office/drawing/2014/main" id="{4BDB1AB5-9C60-9C40-8F7D-583FB94BC8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endParaRPr lang="en-HK"/>
          </a:p>
        </p:txBody>
      </p:sp>
      <p:sp>
        <p:nvSpPr>
          <p:cNvPr id="3" name="Google Shape;74;p11">
            <a:extLst>
              <a:ext uri="{FF2B5EF4-FFF2-40B4-BE49-F238E27FC236}">
                <a16:creationId xmlns:a16="http://schemas.microsoft.com/office/drawing/2014/main" id="{2478C48D-EEEF-B94C-B5CB-341046A57CA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endParaRPr lang="en-HK"/>
          </a:p>
        </p:txBody>
      </p:sp>
      <p:sp>
        <p:nvSpPr>
          <p:cNvPr id="4" name="Google Shape;75;p11">
            <a:extLst>
              <a:ext uri="{FF2B5EF4-FFF2-40B4-BE49-F238E27FC236}">
                <a16:creationId xmlns:a16="http://schemas.microsoft.com/office/drawing/2014/main" id="{2F63C95A-D426-8142-8A5E-7B370969E5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indent="-228600">
              <a:buNone/>
              <a:defRPr sz="1600"/>
            </a:lvl1pPr>
          </a:lstStyle>
          <a:p>
            <a:pPr lvl="0"/>
            <a:endParaRPr lang="en-HK"/>
          </a:p>
        </p:txBody>
      </p:sp>
      <p:sp>
        <p:nvSpPr>
          <p:cNvPr id="5" name="Google Shape;76;p11">
            <a:extLst>
              <a:ext uri="{FF2B5EF4-FFF2-40B4-BE49-F238E27FC236}">
                <a16:creationId xmlns:a16="http://schemas.microsoft.com/office/drawing/2014/main" id="{5C45D85B-D6E0-314B-88B8-D33207E19F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77;p11">
            <a:extLst>
              <a:ext uri="{FF2B5EF4-FFF2-40B4-BE49-F238E27FC236}">
                <a16:creationId xmlns:a16="http://schemas.microsoft.com/office/drawing/2014/main" id="{706939CD-4F9F-7749-B6DA-973F74C97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7" name="Google Shape;78;p11">
            <a:extLst>
              <a:ext uri="{FF2B5EF4-FFF2-40B4-BE49-F238E27FC236}">
                <a16:creationId xmlns:a16="http://schemas.microsoft.com/office/drawing/2014/main" id="{40543254-927C-1345-8FBB-7468C43C20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E531B7-4910-3641-A02A-5790268A3E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2">
            <a:extLst>
              <a:ext uri="{FF2B5EF4-FFF2-40B4-BE49-F238E27FC236}">
                <a16:creationId xmlns:a16="http://schemas.microsoft.com/office/drawing/2014/main" id="{7BEF4E1E-00CD-F744-B370-24FB0CDF56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3" name="Google Shape;81;p12">
            <a:extLst>
              <a:ext uri="{FF2B5EF4-FFF2-40B4-BE49-F238E27FC236}">
                <a16:creationId xmlns:a16="http://schemas.microsoft.com/office/drawing/2014/main" id="{9362FDB7-31B8-6445-BD15-85DF0F8E4A9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 rot="5400013">
            <a:off x="3920335" y="-1256505"/>
            <a:ext cx="4351336" cy="105156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4" name="Google Shape;82;p12">
            <a:extLst>
              <a:ext uri="{FF2B5EF4-FFF2-40B4-BE49-F238E27FC236}">
                <a16:creationId xmlns:a16="http://schemas.microsoft.com/office/drawing/2014/main" id="{947B45A0-B919-A847-A2D9-5F7FEAACBD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5" name="Google Shape;83;p12">
            <a:extLst>
              <a:ext uri="{FF2B5EF4-FFF2-40B4-BE49-F238E27FC236}">
                <a16:creationId xmlns:a16="http://schemas.microsoft.com/office/drawing/2014/main" id="{49527751-E8EF-6C49-9D1D-9D4B5F9A7A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HK"/>
          </a:p>
        </p:txBody>
      </p:sp>
      <p:sp>
        <p:nvSpPr>
          <p:cNvPr id="6" name="Google Shape;84;p12">
            <a:extLst>
              <a:ext uri="{FF2B5EF4-FFF2-40B4-BE49-F238E27FC236}">
                <a16:creationId xmlns:a16="http://schemas.microsoft.com/office/drawing/2014/main" id="{F1CCD2B1-26C1-BE4E-8F44-967B19FB0F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2BD8EE-AE46-4F4B-AE2F-1C505E0C3C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58208932-11CE-D142-BA28-28A618E2C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lvl="0"/>
            <a:endParaRPr lang="en-HK"/>
          </a:p>
        </p:txBody>
      </p:sp>
      <p:sp>
        <p:nvSpPr>
          <p:cNvPr id="3" name="Google Shape;11;p1">
            <a:extLst>
              <a:ext uri="{FF2B5EF4-FFF2-40B4-BE49-F238E27FC236}">
                <a16:creationId xmlns:a16="http://schemas.microsoft.com/office/drawing/2014/main" id="{5B835AF7-7D5A-3C4D-AA6D-EA2AE5793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K"/>
          </a:p>
        </p:txBody>
      </p:sp>
      <p:sp>
        <p:nvSpPr>
          <p:cNvPr id="4" name="Google Shape;12;p1">
            <a:extLst>
              <a:ext uri="{FF2B5EF4-FFF2-40B4-BE49-F238E27FC236}">
                <a16:creationId xmlns:a16="http://schemas.microsoft.com/office/drawing/2014/main" id="{AAEF0880-EEFB-7F49-9FEC-0FA4841002B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HK" sz="12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HK"/>
          </a:p>
        </p:txBody>
      </p:sp>
      <p:sp>
        <p:nvSpPr>
          <p:cNvPr id="5" name="Google Shape;13;p1">
            <a:extLst>
              <a:ext uri="{FF2B5EF4-FFF2-40B4-BE49-F238E27FC236}">
                <a16:creationId xmlns:a16="http://schemas.microsoft.com/office/drawing/2014/main" id="{758E8D61-2914-7A40-878A-EAD51CBF40C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HK" sz="12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HK"/>
          </a:p>
        </p:txBody>
      </p:sp>
      <p:sp>
        <p:nvSpPr>
          <p:cNvPr id="6" name="Google Shape;14;p1">
            <a:extLst>
              <a:ext uri="{FF2B5EF4-FFF2-40B4-BE49-F238E27FC236}">
                <a16:creationId xmlns:a16="http://schemas.microsoft.com/office/drawing/2014/main" id="{C20E7772-5860-A143-A529-99EC3FD3C9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0" cap="none" spc="0" baseline="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</a:defRPr>
            </a:lvl1pPr>
          </a:lstStyle>
          <a:p>
            <a:pPr lvl="0"/>
            <a:fld id="{EAF7A651-E090-4841-B980-BF30E05EAF6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HK" sz="44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</p:titleStyle>
    <p:bodyStyle>
      <a:lvl1pPr marL="457200" marR="0" lvl="0" indent="-406395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lang="en-HK" sz="2800" b="0" i="0" u="none" strike="noStrike" kern="0" cap="none" spc="0" baseline="0">
          <a:solidFill>
            <a:srgbClr val="000000"/>
          </a:solidFill>
          <a:uFillTx/>
          <a:latin typeface="Calibri"/>
          <a:ea typeface="Calibri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png"/><Relationship Id="rId17" Type="http://schemas.openxmlformats.org/officeDocument/2006/relationships/image" Target="../media/image71.jpe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10" Type="http://schemas.openxmlformats.org/officeDocument/2006/relationships/image" Target="../media/image106.jpeg"/><Relationship Id="rId4" Type="http://schemas.openxmlformats.org/officeDocument/2006/relationships/image" Target="../media/image100.png"/><Relationship Id="rId9" Type="http://schemas.openxmlformats.org/officeDocument/2006/relationships/image" Target="../media/image10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11" Type="http://schemas.openxmlformats.org/officeDocument/2006/relationships/image" Target="../media/image116.jpeg"/><Relationship Id="rId5" Type="http://schemas.openxmlformats.org/officeDocument/2006/relationships/image" Target="../media/image110.jpeg"/><Relationship Id="rId10" Type="http://schemas.openxmlformats.org/officeDocument/2006/relationships/image" Target="../media/image115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05D238C0-0AC7-B144-AC7C-E47A69312D6A}"/>
              </a:ext>
            </a:extLst>
          </p:cNvPr>
          <p:cNvSpPr txBox="1"/>
          <p:nvPr/>
        </p:nvSpPr>
        <p:spPr>
          <a:xfrm>
            <a:off x="503587" y="4609700"/>
            <a:ext cx="4555632" cy="16540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Arial"/>
              </a:rPr>
              <a:t>Runzhi ZHANG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PMingLiU-ExtB" pitchFamily="18"/>
              <a:ea typeface="PMingLiU-ExtB" pitchFamily="18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Arial"/>
              </a:rPr>
              <a:t>President, Executive Committee 2020-2021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PMingLiU-ExtB" pitchFamily="18"/>
              <a:ea typeface="PMingLiU-ExtB" pitchFamily="18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Arial"/>
              </a:rPr>
              <a:t>Email: u3535494@hku.hk, pgsa@hku.hk</a:t>
            </a:r>
          </a:p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Arial"/>
              </a:rPr>
              <a:t>1 July 2020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PMingLiU-ExtB" pitchFamily="18"/>
              <a:ea typeface="PMingLiU-ExtB" pitchFamily="18"/>
              <a:cs typeface="Arial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420F95F4-F486-D545-9C91-FF59A4EE76EF}"/>
              </a:ext>
            </a:extLst>
          </p:cNvPr>
          <p:cNvSpPr txBox="1"/>
          <p:nvPr/>
        </p:nvSpPr>
        <p:spPr>
          <a:xfrm>
            <a:off x="72685" y="2206044"/>
            <a:ext cx="9619122" cy="13240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0" b="1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Arial"/>
              </a:rPr>
              <a:t>Introduction of HKU-PGSA</a:t>
            </a: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BEDF-2C01-8A4A-B83B-4629B55F17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Constitution and Regulation</a:t>
            </a:r>
            <a:br>
              <a:rPr lang="en-US"/>
            </a:br>
            <a:r>
              <a:rPr lang="zh-CN" altLang="en-US"/>
              <a:t>章程</a:t>
            </a:r>
            <a:r>
              <a:rPr lang="en-US"/>
              <a:t> </a:t>
            </a:r>
            <a:r>
              <a:rPr lang="zh-CN" altLang="en-US" sz="2800"/>
              <a:t>與</a:t>
            </a:r>
            <a:r>
              <a:rPr lang="en-US"/>
              <a:t> </a:t>
            </a:r>
            <a:r>
              <a:rPr lang="zh-CN" altLang="en-US"/>
              <a:t>規定</a:t>
            </a: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id="{5FC8FB93-4079-0745-A6AC-1E5757EB7E15}"/>
              </a:ext>
            </a:extLst>
          </p:cNvPr>
          <p:cNvGrpSpPr/>
          <p:nvPr/>
        </p:nvGrpSpPr>
        <p:grpSpPr>
          <a:xfrm>
            <a:off x="959807" y="1614199"/>
            <a:ext cx="10298169" cy="4204412"/>
            <a:chOff x="959807" y="1614199"/>
            <a:chExt cx="10298169" cy="4204412"/>
          </a:xfrm>
        </p:grpSpPr>
        <p:pic>
          <p:nvPicPr>
            <p:cNvPr id="4" name="Picture 6" descr="A screenshot of text&#10;&#10;Description automatically generated">
              <a:extLst>
                <a:ext uri="{FF2B5EF4-FFF2-40B4-BE49-F238E27FC236}">
                  <a16:creationId xmlns:a16="http://schemas.microsoft.com/office/drawing/2014/main" id="{4F18375D-C8C3-9144-B1C7-56519E60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81110">
              <a:off x="2234080" y="2087849"/>
              <a:ext cx="2305860" cy="3260750"/>
            </a:xfrm>
            <a:prstGeom prst="rect">
              <a:avLst/>
            </a:prstGeom>
            <a:solidFill>
              <a:srgbClr val="EDEDED"/>
            </a:solidFill>
            <a:ln w="88897" cap="sq">
              <a:solidFill>
                <a:srgbClr val="FFFFFF"/>
              </a:solidFill>
              <a:prstDash val="solid"/>
              <a:miter/>
            </a:ln>
            <a:effectLst>
              <a:outerShdw dist="18004" dir="54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D6E44640-229A-1A4C-AA16-8F2B4507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54864">
              <a:off x="7389012" y="2252249"/>
              <a:ext cx="2424787" cy="3137955"/>
            </a:xfrm>
            <a:prstGeom prst="rect">
              <a:avLst/>
            </a:prstGeom>
            <a:solidFill>
              <a:srgbClr val="EDEDED"/>
            </a:solidFill>
            <a:ln w="88897" cap="sq">
              <a:solidFill>
                <a:srgbClr val="FFFFFF"/>
              </a:solidFill>
              <a:prstDash val="solid"/>
              <a:miter/>
            </a:ln>
            <a:effectLst>
              <a:outerShdw dist="18004" dir="54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6" name="Picture 10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DD7E4774-F192-CB4D-8A7D-96976A19E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76185">
              <a:off x="9817979" y="3128081"/>
              <a:ext cx="1439997" cy="2036323"/>
            </a:xfrm>
            <a:prstGeom prst="rect">
              <a:avLst/>
            </a:prstGeom>
            <a:solidFill>
              <a:srgbClr val="EDEDED"/>
            </a:solidFill>
            <a:ln w="88897" cap="sq">
              <a:solidFill>
                <a:srgbClr val="FFFFFF"/>
              </a:solidFill>
              <a:prstDash val="solid"/>
              <a:miter/>
            </a:ln>
            <a:effectLst>
              <a:outerShdw dist="18004" dir="54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7" name="Picture 12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DF3E64D6-CAB3-E54E-AA3A-AB05F2869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00811">
              <a:off x="959807" y="3782288"/>
              <a:ext cx="1439997" cy="2036323"/>
            </a:xfrm>
            <a:prstGeom prst="rect">
              <a:avLst/>
            </a:prstGeom>
            <a:solidFill>
              <a:srgbClr val="EDEDED"/>
            </a:solidFill>
            <a:ln w="88897" cap="sq">
              <a:solidFill>
                <a:srgbClr val="FFFFFF"/>
              </a:solidFill>
              <a:prstDash val="solid"/>
              <a:miter/>
            </a:ln>
            <a:effectLst>
              <a:outerShdw dist="18004" dir="54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8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BB9D56B-8190-B84B-8196-1B94822E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2831" y="1614199"/>
              <a:ext cx="2798932" cy="3958108"/>
            </a:xfrm>
            <a:prstGeom prst="rect">
              <a:avLst/>
            </a:prstGeom>
            <a:solidFill>
              <a:srgbClr val="EDEDED"/>
            </a:solidFill>
            <a:ln w="88897" cap="sq">
              <a:solidFill>
                <a:srgbClr val="FFFFFF"/>
              </a:solidFill>
              <a:prstDash val="solid"/>
              <a:miter/>
            </a:ln>
            <a:effectLst>
              <a:outerShdw dist="18004" dir="5400000" algn="tl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735A-8F4F-394D-B33A-F7C2DFA029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Finance </a:t>
            </a:r>
            <a:br>
              <a:rPr lang="en-US"/>
            </a:br>
            <a:r>
              <a:rPr lang="zh-CN" altLang="en-US"/>
              <a:t>研會</a:t>
            </a:r>
            <a:r>
              <a:rPr lang="zh-CN" altLang="en-US">
                <a:solidFill>
                  <a:srgbClr val="548235"/>
                </a:solidFill>
              </a:rPr>
              <a:t>財政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4D26A-2895-9C42-8DB0-45CC734CE3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Funding sources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Full Membership Fee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Sponsorship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University Funding</a:t>
            </a:r>
          </a:p>
          <a:p>
            <a:pPr marL="1371600" lvl="2" indent="-355601">
              <a:buClr>
                <a:srgbClr val="000000"/>
              </a:buClr>
              <a:buSzPts val="2000"/>
              <a:buFont typeface="Arial"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CEDARS Virtual Budget</a:t>
            </a:r>
          </a:p>
          <a:p>
            <a:pPr marL="1371600" lvl="2" indent="-355601">
              <a:buClr>
                <a:srgbClr val="000000"/>
              </a:buClr>
              <a:buSzPts val="2000"/>
              <a:buFont typeface="Arial"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GS Academic Events Fund</a:t>
            </a:r>
          </a:p>
          <a:p>
            <a:pPr lvl="0"/>
            <a:r>
              <a:rPr lang="en-US"/>
              <a:t>Expenses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Student Welfare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Activities Cost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Daily Operation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4" name="Picture 2" descr="âfund iconâçå¾çæç´¢ç»æ">
            <a:extLst>
              <a:ext uri="{FF2B5EF4-FFF2-40B4-BE49-F238E27FC236}">
                <a16:creationId xmlns:a16="http://schemas.microsoft.com/office/drawing/2014/main" id="{A61DC0F3-91C9-784A-9183-98598B743A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62643" y="2169002"/>
            <a:ext cx="2787164" cy="25200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4F4-E9DC-3F47-A6F3-23CC54F488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Publication Means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宣傳</a:t>
            </a:r>
            <a:r>
              <a:rPr lang="zh-CN" altLang="en-US"/>
              <a:t>管道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126C-9139-6A42-A45C-8B2B3518B8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74906"/>
            <a:ext cx="10515600" cy="4351336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/>
              <a:t>Bulk Email System</a:t>
            </a:r>
          </a:p>
          <a:p>
            <a:pPr marL="50804" lvl="0" indent="0" defTabSz="684208">
              <a:spcBef>
                <a:spcPts val="1200"/>
              </a:spcBef>
              <a:buNone/>
            </a:pPr>
            <a:r>
              <a:rPr lang="en-US" sz="2000" b="1"/>
              <a:t>	120</a:t>
            </a:r>
            <a:r>
              <a:rPr lang="en-US" sz="2000"/>
              <a:t> posts from Aug 2019 to July 2020</a:t>
            </a:r>
          </a:p>
          <a:p>
            <a:pPr lvl="0">
              <a:spcBef>
                <a:spcPts val="1200"/>
              </a:spcBef>
            </a:pPr>
            <a:r>
              <a:rPr lang="en-US"/>
              <a:t>WeChat Public Account</a:t>
            </a:r>
          </a:p>
          <a:p>
            <a:pPr marL="50804" lvl="0" indent="0" defTabSz="684208">
              <a:spcBef>
                <a:spcPts val="1200"/>
              </a:spcBef>
              <a:buNone/>
            </a:pPr>
            <a:r>
              <a:rPr lang="en-US" sz="2000" b="1"/>
              <a:t>	129</a:t>
            </a:r>
            <a:r>
              <a:rPr lang="en-US" sz="2000"/>
              <a:t> posts from Aug 2019 to July 2020, </a:t>
            </a:r>
            <a:r>
              <a:rPr lang="en-US" sz="2000" b="1"/>
              <a:t>11541</a:t>
            </a:r>
            <a:r>
              <a:rPr lang="en-US" sz="2000"/>
              <a:t> followers</a:t>
            </a:r>
          </a:p>
          <a:p>
            <a:pPr lvl="0">
              <a:spcBef>
                <a:spcPts val="1200"/>
              </a:spcBef>
            </a:pPr>
            <a:r>
              <a:rPr lang="en-US"/>
              <a:t>YouTube</a:t>
            </a:r>
          </a:p>
          <a:p>
            <a:pPr marL="50804" lvl="0" indent="0" defTabSz="684208">
              <a:spcBef>
                <a:spcPts val="600"/>
              </a:spcBef>
              <a:buNone/>
            </a:pPr>
            <a:r>
              <a:rPr lang="en-US"/>
              <a:t>	</a:t>
            </a:r>
            <a:r>
              <a:rPr lang="en-US" sz="2000" b="1"/>
              <a:t>16.7k</a:t>
            </a:r>
            <a:r>
              <a:rPr lang="en-US" sz="2000"/>
              <a:t> subscribers, </a:t>
            </a:r>
            <a:r>
              <a:rPr lang="zh-TW" altLang="en-US" sz="2000"/>
              <a:t>香港大學研究生會</a:t>
            </a:r>
            <a:r>
              <a:rPr lang="en-US" sz="2000"/>
              <a:t>HKU-PGSA</a:t>
            </a:r>
          </a:p>
          <a:p>
            <a:pPr lvl="0">
              <a:spcBef>
                <a:spcPts val="600"/>
              </a:spcBef>
            </a:pPr>
            <a:r>
              <a:rPr lang="en-US"/>
              <a:t>Facebook </a:t>
            </a:r>
            <a:endParaRPr lang="en-US" sz="2000"/>
          </a:p>
          <a:p>
            <a:pPr lvl="0">
              <a:spcBef>
                <a:spcPts val="600"/>
              </a:spcBef>
            </a:pPr>
            <a:r>
              <a:rPr lang="en-US"/>
              <a:t>Weibo</a:t>
            </a:r>
          </a:p>
          <a:p>
            <a:pPr lvl="0">
              <a:spcBef>
                <a:spcPts val="600"/>
              </a:spcBef>
            </a:pPr>
            <a:r>
              <a:rPr lang="en-US"/>
              <a:t>WeChat Groups </a:t>
            </a:r>
          </a:p>
          <a:p>
            <a:pPr lvl="0"/>
            <a:endParaRPr lang="en-US"/>
          </a:p>
        </p:txBody>
      </p:sp>
      <p:sp>
        <p:nvSpPr>
          <p:cNvPr id="4" name="AutoShape 14" descr="âweibo iconâçå¾çæç´¢ç»æ">
            <a:extLst>
              <a:ext uri="{FF2B5EF4-FFF2-40B4-BE49-F238E27FC236}">
                <a16:creationId xmlns:a16="http://schemas.microsoft.com/office/drawing/2014/main" id="{E814F353-FFBC-1F47-8D08-4845AB10303A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5" name="Picture 2" descr="âgmailâçå¾çæç´¢ç»æ">
            <a:extLst>
              <a:ext uri="{FF2B5EF4-FFF2-40B4-BE49-F238E27FC236}">
                <a16:creationId xmlns:a16="http://schemas.microsoft.com/office/drawing/2014/main" id="{51FD50E7-ECF7-7042-8596-5000E4BE2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91418" y="2161522"/>
            <a:ext cx="1107521" cy="838943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pic>
        <p:nvPicPr>
          <p:cNvPr id="6" name="Picture 4" descr="âfacebook iconâçå¾çæç´¢ç»æ">
            <a:extLst>
              <a:ext uri="{FF2B5EF4-FFF2-40B4-BE49-F238E27FC236}">
                <a16:creationId xmlns:a16="http://schemas.microsoft.com/office/drawing/2014/main" id="{5E5C0914-EEC9-874F-8099-BC97FB504E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67384" y="910294"/>
            <a:ext cx="922940" cy="922940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pic>
        <p:nvPicPr>
          <p:cNvPr id="7" name="Picture 8" descr="âYoutube iconâçå¾çæç´¢ç»æ">
            <a:extLst>
              <a:ext uri="{FF2B5EF4-FFF2-40B4-BE49-F238E27FC236}">
                <a16:creationId xmlns:a16="http://schemas.microsoft.com/office/drawing/2014/main" id="{C34ACEAE-BB5A-384D-8E83-107512BF43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0042" y="1200058"/>
            <a:ext cx="1107521" cy="1107521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pic>
        <p:nvPicPr>
          <p:cNvPr id="8" name="Picture 16" descr="âweibo iconâçå¾çæç´¢ç»æ">
            <a:extLst>
              <a:ext uri="{FF2B5EF4-FFF2-40B4-BE49-F238E27FC236}">
                <a16:creationId xmlns:a16="http://schemas.microsoft.com/office/drawing/2014/main" id="{A78ACCEF-181C-AE47-9FC8-0A489CC3EC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35535" y="3314690"/>
            <a:ext cx="1107521" cy="1107521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pic>
        <p:nvPicPr>
          <p:cNvPr id="9" name="Picture 18" descr="âwechat iconâçå¾çæç´¢ç»æ">
            <a:extLst>
              <a:ext uri="{FF2B5EF4-FFF2-40B4-BE49-F238E27FC236}">
                <a16:creationId xmlns:a16="http://schemas.microsoft.com/office/drawing/2014/main" id="{63C7E8EE-6AB2-0C4F-84DC-97B7373EA4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17076" y="3033211"/>
            <a:ext cx="922940" cy="922940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grpSp>
        <p:nvGrpSpPr>
          <p:cNvPr id="10" name="组合 13">
            <a:extLst>
              <a:ext uri="{FF2B5EF4-FFF2-40B4-BE49-F238E27FC236}">
                <a16:creationId xmlns:a16="http://schemas.microsoft.com/office/drawing/2014/main" id="{596787A9-4158-9748-BD69-B44C4D9F8EF8}"/>
              </a:ext>
            </a:extLst>
          </p:cNvPr>
          <p:cNvGrpSpPr/>
          <p:nvPr/>
        </p:nvGrpSpPr>
        <p:grpSpPr>
          <a:xfrm>
            <a:off x="4906121" y="4829321"/>
            <a:ext cx="4063767" cy="1626991"/>
            <a:chOff x="4906121" y="4829321"/>
            <a:chExt cx="4063767" cy="1626991"/>
          </a:xfrm>
        </p:grpSpPr>
        <p:pic>
          <p:nvPicPr>
            <p:cNvPr id="11" name="图片 4" descr="图片包含 游戏机&#10;&#10;描述已自动生成">
              <a:extLst>
                <a:ext uri="{FF2B5EF4-FFF2-40B4-BE49-F238E27FC236}">
                  <a16:creationId xmlns:a16="http://schemas.microsoft.com/office/drawing/2014/main" id="{EFFED622-839E-D148-AF84-667F788E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40" t="21281" r="13539" b="3864"/>
            <a:stretch>
              <a:fillRect/>
            </a:stretch>
          </p:blipFill>
          <p:spPr>
            <a:xfrm>
              <a:off x="6333673" y="5222348"/>
              <a:ext cx="1170111" cy="12055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图片 8" descr="图片包含 画&#10;&#10;描述已自动生成">
              <a:extLst>
                <a:ext uri="{FF2B5EF4-FFF2-40B4-BE49-F238E27FC236}">
                  <a16:creationId xmlns:a16="http://schemas.microsoft.com/office/drawing/2014/main" id="{F35C7B4C-81F7-F349-A5E7-5F483144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71495" y="5199031"/>
              <a:ext cx="1298393" cy="122890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5BD276C9-8A66-9645-87DC-90096CE57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06121" y="5227405"/>
              <a:ext cx="1292166" cy="122890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A78B4DF3-301C-8948-85E3-23DB2168996C}"/>
                </a:ext>
              </a:extLst>
            </p:cNvPr>
            <p:cNvSpPr txBox="1"/>
            <p:nvPr/>
          </p:nvSpPr>
          <p:spPr>
            <a:xfrm>
              <a:off x="5114330" y="4829321"/>
              <a:ext cx="879241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WeChat</a:t>
              </a:r>
            </a:p>
          </p:txBody>
        </p:sp>
        <p:sp>
          <p:nvSpPr>
            <p:cNvPr id="15" name="文本框 17">
              <a:extLst>
                <a:ext uri="{FF2B5EF4-FFF2-40B4-BE49-F238E27FC236}">
                  <a16:creationId xmlns:a16="http://schemas.microsoft.com/office/drawing/2014/main" id="{96A02F38-310E-9749-AE1E-5C6F1FDA7B2A}"/>
                </a:ext>
              </a:extLst>
            </p:cNvPr>
            <p:cNvSpPr txBox="1"/>
            <p:nvPr/>
          </p:nvSpPr>
          <p:spPr>
            <a:xfrm>
              <a:off x="6626748" y="4829321"/>
              <a:ext cx="761667" cy="26727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Weibo</a:t>
              </a:r>
            </a:p>
          </p:txBody>
        </p: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F0D04813-50DE-3740-838D-7C6FB6F12709}"/>
                </a:ext>
              </a:extLst>
            </p:cNvPr>
            <p:cNvSpPr txBox="1"/>
            <p:nvPr/>
          </p:nvSpPr>
          <p:spPr>
            <a:xfrm>
              <a:off x="7766931" y="4845743"/>
              <a:ext cx="1107521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rPr>
                <a:t>Facebook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65E3-EC71-F54A-A14A-1B81D154B7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Full Membership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BBD7A-E442-E649-AC0A-85BBD03FFE3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74553" y="1436915"/>
            <a:ext cx="4544787" cy="4166957"/>
          </a:xfrm>
        </p:spPr>
        <p:txBody>
          <a:bodyPr/>
          <a:lstStyle/>
          <a:p>
            <a:pPr marL="50804" lvl="0" indent="0" algn="just">
              <a:buNone/>
            </a:pPr>
            <a:r>
              <a:rPr lang="en-US" sz="2000"/>
              <a:t>The number of verified Full Member has been increasing during 2015 to 2019.</a:t>
            </a:r>
          </a:p>
          <a:p>
            <a:pPr marL="50804" lvl="0" indent="0" algn="just">
              <a:buNone/>
            </a:pPr>
            <a:r>
              <a:rPr lang="en-US" sz="2000"/>
              <a:t>The membership system is being improved for more friendly registration and verification.</a:t>
            </a:r>
          </a:p>
          <a:p>
            <a:pPr marL="50804" lvl="0" indent="0">
              <a:buNone/>
            </a:pPr>
            <a:endParaRPr lang="en-US"/>
          </a:p>
          <a:p>
            <a:pPr marL="50804" lvl="0" indent="0">
              <a:buNone/>
            </a:pPr>
            <a:r>
              <a:rPr lang="en-US"/>
              <a:t>Total number of Full Member</a:t>
            </a:r>
          </a:p>
          <a:p>
            <a:pPr marL="50804" lvl="0" indent="0">
              <a:buNone/>
            </a:pPr>
            <a:r>
              <a:rPr lang="en-US" sz="3200" b="1"/>
              <a:t>Around 1000 </a:t>
            </a:r>
            <a:r>
              <a:rPr lang="en-US" sz="1800"/>
              <a:t>(as at 1 July 2020)</a:t>
            </a:r>
          </a:p>
          <a:p>
            <a:pPr marL="50804" lvl="0" indent="0">
              <a:buNone/>
            </a:pPr>
            <a:endParaRPr lang="en-US"/>
          </a:p>
        </p:txBody>
      </p:sp>
      <p:graphicFrame>
        <p:nvGraphicFramePr>
          <p:cNvPr id="4" name="图表 6">
            <a:extLst>
              <a:ext uri="{FF2B5EF4-FFF2-40B4-BE49-F238E27FC236}">
                <a16:creationId xmlns:a16="http://schemas.microsoft.com/office/drawing/2014/main" id="{5575079E-BB81-AE49-B399-E42BC044E42A}"/>
              </a:ext>
            </a:extLst>
          </p:cNvPr>
          <p:cNvGraphicFramePr/>
          <p:nvPr/>
        </p:nvGraphicFramePr>
        <p:xfrm>
          <a:off x="602571" y="1624696"/>
          <a:ext cx="6771991" cy="462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8F4A-23CE-2147-83B3-2B4BD2B6CB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University Affairs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大學</a:t>
            </a:r>
            <a:r>
              <a:rPr lang="zh-CN" altLang="en-US"/>
              <a:t>事務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C5D09-9E03-3947-BFA1-8CE889632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6038587" cy="4351336"/>
          </a:xfrm>
        </p:spPr>
        <p:txBody>
          <a:bodyPr/>
          <a:lstStyle/>
          <a:p>
            <a:pPr lvl="0"/>
            <a:r>
              <a:rPr lang="en-US"/>
              <a:t>University Council and Senate</a:t>
            </a:r>
          </a:p>
          <a:p>
            <a:pPr marL="450854" lvl="0" indent="0">
              <a:buNone/>
            </a:pPr>
            <a:r>
              <a:rPr lang="en-US" sz="2000"/>
              <a:t>University Governance</a:t>
            </a:r>
          </a:p>
          <a:p>
            <a:pPr lvl="0"/>
            <a:r>
              <a:rPr lang="en-US"/>
              <a:t>Nomination to </a:t>
            </a:r>
            <a:r>
              <a:rPr lang="en-US" b="1"/>
              <a:t>10</a:t>
            </a:r>
            <a:r>
              <a:rPr lang="en-US"/>
              <a:t> Committees</a:t>
            </a:r>
          </a:p>
          <a:p>
            <a:pPr marL="450854" lvl="0" indent="0">
              <a:buNone/>
            </a:pPr>
            <a:r>
              <a:rPr lang="en-US" sz="2000"/>
              <a:t>(Campus Life, Careers &amp; Placement, Catering, eLearning, Equal Opportunity, Halls, Health, Safety &amp; Well-Being, Library, Personal Development &amp; Counselling, Student Affairs)</a:t>
            </a:r>
          </a:p>
          <a:p>
            <a:pPr lvl="0"/>
            <a:r>
              <a:rPr lang="en-US"/>
              <a:t>President’s Forum &amp; Meeting</a:t>
            </a:r>
          </a:p>
          <a:p>
            <a:pPr lvl="0"/>
            <a:r>
              <a:rPr lang="en-US"/>
              <a:t>Campus Life Survey</a:t>
            </a:r>
          </a:p>
          <a:p>
            <a:pPr lvl="0"/>
            <a:r>
              <a:rPr lang="en-US"/>
              <a:t>Taskforce on Residence Issue</a:t>
            </a: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75D59C93-0C6B-174B-BA5B-BBAE4B52E13A}"/>
              </a:ext>
            </a:extLst>
          </p:cNvPr>
          <p:cNvGrpSpPr/>
          <p:nvPr/>
        </p:nvGrpSpPr>
        <p:grpSpPr>
          <a:xfrm>
            <a:off x="5845183" y="99751"/>
            <a:ext cx="6175847" cy="6212150"/>
            <a:chOff x="5845183" y="99751"/>
            <a:chExt cx="6175847" cy="6212150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43E9F81C-6EEE-2143-B8DA-1D31B31F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45183" y="4759323"/>
              <a:ext cx="3552828" cy="1552578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3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35D3D5-7A0F-3A4F-99C7-D95C6764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1028" y="99751"/>
              <a:ext cx="3240002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A group of people sitting in front of a crowd&#10;&#10;Description automatically generated">
              <a:extLst>
                <a:ext uri="{FF2B5EF4-FFF2-40B4-BE49-F238E27FC236}">
                  <a16:creationId xmlns:a16="http://schemas.microsoft.com/office/drawing/2014/main" id="{CD9A8D08-7886-614C-8D3E-58FECC12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1028" y="3139528"/>
              <a:ext cx="3240002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4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63B83263-84B4-F54B-B499-3C2F982F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3607" y="1544878"/>
              <a:ext cx="3399830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622E-B1CC-784F-9FE9-287F3235D7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Orientation &amp; Student Welfare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迎新</a:t>
            </a:r>
            <a:r>
              <a:rPr lang="en-US"/>
              <a:t> </a:t>
            </a:r>
            <a:r>
              <a:rPr lang="zh-CN" altLang="en-US" sz="2800"/>
              <a:t>與</a:t>
            </a:r>
            <a:r>
              <a:rPr lang="en-US"/>
              <a:t> </a:t>
            </a:r>
            <a:r>
              <a:rPr lang="zh-CN" altLang="en-US"/>
              <a:t>學生</a:t>
            </a:r>
            <a:r>
              <a:rPr lang="zh-CN" altLang="en-US">
                <a:solidFill>
                  <a:srgbClr val="548235"/>
                </a:solidFill>
              </a:rPr>
              <a:t>福利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BA7D-0260-3D42-8310-836E86318B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Week of Welcome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Orientation Ceremony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Mega Sales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Bus Tour Hong Kong </a:t>
            </a:r>
          </a:p>
          <a:p>
            <a:pPr lvl="0"/>
            <a:r>
              <a:rPr lang="en-US"/>
              <a:t>Welfare Week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Giftpack Distribution </a:t>
            </a:r>
          </a:p>
        </p:txBody>
      </p:sp>
      <p:grpSp>
        <p:nvGrpSpPr>
          <p:cNvPr id="4" name="组合 6">
            <a:extLst>
              <a:ext uri="{FF2B5EF4-FFF2-40B4-BE49-F238E27FC236}">
                <a16:creationId xmlns:a16="http://schemas.microsoft.com/office/drawing/2014/main" id="{C0B3AFCD-EC0C-0C48-A043-FC349F89216E}"/>
              </a:ext>
            </a:extLst>
          </p:cNvPr>
          <p:cNvGrpSpPr/>
          <p:nvPr/>
        </p:nvGrpSpPr>
        <p:grpSpPr>
          <a:xfrm>
            <a:off x="4187769" y="553010"/>
            <a:ext cx="7571844" cy="5623953"/>
            <a:chOff x="4187769" y="553010"/>
            <a:chExt cx="7571844" cy="5623953"/>
          </a:xfrm>
        </p:grpSpPr>
        <p:pic>
          <p:nvPicPr>
            <p:cNvPr id="5" name="Picture 5" descr="A double decker bus parked on the side of a building&#10;&#10;Description generated with very high confidence">
              <a:extLst>
                <a:ext uri="{FF2B5EF4-FFF2-40B4-BE49-F238E27FC236}">
                  <a16:creationId xmlns:a16="http://schemas.microsoft.com/office/drawing/2014/main" id="{85A7A4E6-D455-044C-98F7-CEF14391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09631" y="2072661"/>
              <a:ext cx="3011731" cy="1619996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组合 3">
              <a:extLst>
                <a:ext uri="{FF2B5EF4-FFF2-40B4-BE49-F238E27FC236}">
                  <a16:creationId xmlns:a16="http://schemas.microsoft.com/office/drawing/2014/main" id="{6D1E0462-175A-A643-B793-D0F39D235D73}"/>
                </a:ext>
              </a:extLst>
            </p:cNvPr>
            <p:cNvGrpSpPr/>
            <p:nvPr/>
          </p:nvGrpSpPr>
          <p:grpSpPr>
            <a:xfrm>
              <a:off x="4187769" y="553010"/>
              <a:ext cx="7571844" cy="5623953"/>
              <a:chOff x="4187769" y="553010"/>
              <a:chExt cx="7571844" cy="5623953"/>
            </a:xfrm>
          </p:grpSpPr>
          <p:pic>
            <p:nvPicPr>
              <p:cNvPr id="7" name="Picture 9">
                <a:extLst>
                  <a:ext uri="{FF2B5EF4-FFF2-40B4-BE49-F238E27FC236}">
                    <a16:creationId xmlns:a16="http://schemas.microsoft.com/office/drawing/2014/main" id="{C3705145-6AF0-2143-A35A-CD0372AE9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69" y="4506483"/>
                <a:ext cx="2227460" cy="1670480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7DB9D6E1-2EAB-AA47-BA11-03E03ABD1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35054" y="1220230"/>
                <a:ext cx="2718776" cy="203908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9" name="Picture 4" descr="A group of people posing for the camera&#10;&#10;Description automatically generated">
                <a:extLst>
                  <a:ext uri="{FF2B5EF4-FFF2-40B4-BE49-F238E27FC236}">
                    <a16:creationId xmlns:a16="http://schemas.microsoft.com/office/drawing/2014/main" id="{7BD0651C-E10D-8944-BC70-C9A403358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040837" y="553010"/>
                <a:ext cx="2718776" cy="1619996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139699" dir="2700000" algn="tl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 descr="A group of people standing around each other&#10;&#10;Description automatically generated">
                <a:extLst>
                  <a:ext uri="{FF2B5EF4-FFF2-40B4-BE49-F238E27FC236}">
                    <a16:creationId xmlns:a16="http://schemas.microsoft.com/office/drawing/2014/main" id="{C24AF0F6-F305-8842-ADBD-09C26FE20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2625" y="3135834"/>
                <a:ext cx="2429999" cy="1619996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139699" dir="2700000" algn="tl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7" descr="A group of people sitting at a table&#10;&#10;Description automatically generated">
                <a:extLst>
                  <a:ext uri="{FF2B5EF4-FFF2-40B4-BE49-F238E27FC236}">
                    <a16:creationId xmlns:a16="http://schemas.microsoft.com/office/drawing/2014/main" id="{37DFD605-00C4-744B-AC0F-40087D2F3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270284" y="3389004"/>
                <a:ext cx="2884474" cy="1619996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139699" dir="2700000" algn="tl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Picture 8" descr="A group of people sitting in front of a crowd&#10;&#10;Description automatically generated">
                <a:extLst>
                  <a:ext uri="{FF2B5EF4-FFF2-40B4-BE49-F238E27FC236}">
                    <a16:creationId xmlns:a16="http://schemas.microsoft.com/office/drawing/2014/main" id="{B653D79A-1E54-A14C-9306-53868297E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 b="-1"/>
              <a:stretch>
                <a:fillRect/>
              </a:stretch>
            </p:blipFill>
            <p:spPr>
              <a:xfrm>
                <a:off x="6361489" y="4285070"/>
                <a:ext cx="3032598" cy="1619996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139699" dir="2700000" algn="tl">
                  <a:srgbClr val="333333">
                    <a:alpha val="65000"/>
                  </a:srgbClr>
                </a:outerShdw>
              </a:effectLst>
            </p:spPr>
          </p:pic>
        </p:grpSp>
      </p:grp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943B-EECA-4248-A5DE-640889EFEE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Academic Events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學術</a:t>
            </a:r>
            <a:r>
              <a:rPr lang="zh-CN" altLang="en-US"/>
              <a:t>活動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229FD-463D-FE4E-BF9C-F05581B86E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7064828" cy="4351336"/>
          </a:xfrm>
        </p:spPr>
        <p:txBody>
          <a:bodyPr/>
          <a:lstStyle/>
          <a:p>
            <a:pPr lvl="0"/>
            <a:r>
              <a:rPr lang="en-US"/>
              <a:t>Interdisciplinary Research Competition (IRC)</a:t>
            </a:r>
          </a:p>
          <a:p>
            <a:pPr lvl="0"/>
            <a:r>
              <a:rPr lang="en-US"/>
              <a:t>3MT Competition</a:t>
            </a:r>
          </a:p>
          <a:p>
            <a:pPr lvl="0"/>
            <a:r>
              <a:rPr lang="en-HK"/>
              <a:t>HKU Visualise Your Thesis Competition 2020</a:t>
            </a:r>
          </a:p>
          <a:p>
            <a:pPr lvl="0"/>
            <a:r>
              <a:rPr lang="en-HK"/>
              <a:t>Interview with </a:t>
            </a:r>
            <a:r>
              <a:rPr lang="en-US"/>
              <a:t>Innovators Under 35 from HKU selected by MIT </a:t>
            </a:r>
          </a:p>
          <a:p>
            <a:pPr lvl="0"/>
            <a:r>
              <a:rPr lang="en-US"/>
              <a:t>Zhizhi Forum (</a:t>
            </a:r>
            <a:r>
              <a:rPr lang="zh-CN" altLang="en-US"/>
              <a:t>致知論壇</a:t>
            </a:r>
            <a:r>
              <a:rPr lang="en-US"/>
              <a:t>) </a:t>
            </a:r>
          </a:p>
          <a:p>
            <a:pPr lvl="0"/>
            <a:r>
              <a:rPr lang="en-US"/>
              <a:t>BGI Forum (</a:t>
            </a:r>
            <a:r>
              <a:rPr lang="zh-CN" altLang="en-US"/>
              <a:t>華大基因論壇</a:t>
            </a:r>
            <a:r>
              <a:rPr lang="en-US"/>
              <a:t>)</a:t>
            </a:r>
          </a:p>
          <a:p>
            <a:pPr lvl="0"/>
            <a:r>
              <a:rPr lang="en-US"/>
              <a:t>Cell Phone Photographing Lecture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07695D-F512-B042-9A43-5441AB1DD57F}"/>
              </a:ext>
            </a:extLst>
          </p:cNvPr>
          <p:cNvGrpSpPr/>
          <p:nvPr/>
        </p:nvGrpSpPr>
        <p:grpSpPr>
          <a:xfrm>
            <a:off x="6687610" y="370158"/>
            <a:ext cx="5324157" cy="5814769"/>
            <a:chOff x="6687610" y="370158"/>
            <a:chExt cx="5324157" cy="5814769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F02A452D-B4BB-1C4A-8417-07C0DE200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7864" y="4811179"/>
              <a:ext cx="2085042" cy="137374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40037B6-0E50-6840-95DA-B3096C1E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0538" y="3405061"/>
              <a:ext cx="2085042" cy="113701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BC7A3912-ADFD-DA4B-9B14-2DA18760D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225335" y="1904676"/>
              <a:ext cx="2356555" cy="132555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9" descr="A group of people sitting at a desk&#10;&#10;Description automatically generated">
              <a:extLst>
                <a:ext uri="{FF2B5EF4-FFF2-40B4-BE49-F238E27FC236}">
                  <a16:creationId xmlns:a16="http://schemas.microsoft.com/office/drawing/2014/main" id="{9647A488-32E2-0141-A37E-7789124F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49355" y="888997"/>
              <a:ext cx="2334838" cy="1313343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10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1127689E-36F3-1248-AE00-0E2185B4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49355" y="3415503"/>
              <a:ext cx="2662412" cy="1497586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D3BA9CC3-463F-A846-8078-D04FACD8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87610" y="4120341"/>
              <a:ext cx="1975698" cy="1111334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2" descr="A person standing in front of a curtain&#10;&#10;Description automatically generated">
              <a:extLst>
                <a:ext uri="{FF2B5EF4-FFF2-40B4-BE49-F238E27FC236}">
                  <a16:creationId xmlns:a16="http://schemas.microsoft.com/office/drawing/2014/main" id="{64F4AEE7-5764-B741-886D-43BE6A01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34229" y="370158"/>
              <a:ext cx="2334838" cy="1313343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13F1DE43-3DA8-1C42-AA70-48B07942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6048" y="2888626"/>
              <a:ext cx="950363" cy="134337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DEE32B23-A09E-914F-A584-D51FAC90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724" y="1453438"/>
              <a:ext cx="1288929" cy="1809497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2ADE-42C8-0443-9D1E-B1C298A8AC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Career Development 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求職</a:t>
            </a:r>
            <a:r>
              <a:rPr lang="en-US">
                <a:solidFill>
                  <a:srgbClr val="548235"/>
                </a:solidFill>
              </a:rPr>
              <a:t> </a:t>
            </a:r>
            <a:r>
              <a:rPr lang="zh-CN" altLang="en-US" sz="2800"/>
              <a:t>與</a:t>
            </a:r>
            <a:r>
              <a:rPr lang="en-US"/>
              <a:t> </a:t>
            </a:r>
            <a:r>
              <a:rPr lang="zh-CN" altLang="en-US"/>
              <a:t>創新</a:t>
            </a:r>
            <a:r>
              <a:rPr lang="zh-CN" altLang="en-US">
                <a:solidFill>
                  <a:srgbClr val="548235"/>
                </a:solidFill>
              </a:rPr>
              <a:t>創業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3D5A3-4608-D440-901F-835F192620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860846" cy="4351336"/>
          </a:xfrm>
        </p:spPr>
        <p:txBody>
          <a:bodyPr/>
          <a:lstStyle/>
          <a:p>
            <a:pPr lvl="0"/>
            <a:r>
              <a:rPr lang="en-US"/>
              <a:t>Recruitment talks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Companies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Universities</a:t>
            </a:r>
          </a:p>
          <a:p>
            <a:pPr lvl="0"/>
            <a:r>
              <a:rPr lang="en-US"/>
              <a:t>Job fairs</a:t>
            </a:r>
          </a:p>
          <a:p>
            <a:pPr lvl="0"/>
            <a:r>
              <a:rPr lang="en-US"/>
              <a:t>Job seeking training </a:t>
            </a:r>
          </a:p>
          <a:p>
            <a:pPr lvl="0"/>
            <a:r>
              <a:rPr lang="en-US"/>
              <a:t>Innovation and entrepreneurship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Songshan Lake I.E. Competition </a:t>
            </a:r>
          </a:p>
          <a:p>
            <a:pPr marL="533396" lvl="1" indent="0">
              <a:buNone/>
            </a:pPr>
            <a:r>
              <a:rPr lang="en-US" kern="0">
                <a:solidFill>
                  <a:srgbClr val="000000"/>
                </a:solidFill>
                <a:latin typeface="Calibri"/>
                <a:cs typeface="Calibri"/>
              </a:rPr>
              <a:t>iDendron</a:t>
            </a:r>
          </a:p>
        </p:txBody>
      </p:sp>
      <p:grpSp>
        <p:nvGrpSpPr>
          <p:cNvPr id="4" name="组合 11">
            <a:extLst>
              <a:ext uri="{FF2B5EF4-FFF2-40B4-BE49-F238E27FC236}">
                <a16:creationId xmlns:a16="http://schemas.microsoft.com/office/drawing/2014/main" id="{10849020-9655-C544-83CA-F4349FD6621A}"/>
              </a:ext>
            </a:extLst>
          </p:cNvPr>
          <p:cNvGrpSpPr/>
          <p:nvPr/>
        </p:nvGrpSpPr>
        <p:grpSpPr>
          <a:xfrm>
            <a:off x="6197602" y="346429"/>
            <a:ext cx="5639918" cy="5419246"/>
            <a:chOff x="6197602" y="346429"/>
            <a:chExt cx="5639918" cy="54192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7AECF0-D855-4945-9D7E-85563C654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4684" y="1105921"/>
              <a:ext cx="1837861" cy="75357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id="{3F3B8ECD-5482-A344-9C52-5109DF2F3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747" y="892509"/>
              <a:ext cx="2138388" cy="91102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BA4C4BEB-6311-4340-BC43-75DD07F2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1972" y="3675001"/>
              <a:ext cx="905484" cy="196668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762B35A-CFC0-5A40-B470-565317D4D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2003" y="1378284"/>
              <a:ext cx="1216005" cy="1621340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1AD1B5CD-0888-BB45-808B-BFC732C5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7602" y="2493084"/>
              <a:ext cx="1216005" cy="184300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3CDA8B6-1EEF-3A45-BAAE-07CABE2D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0489" y="1944599"/>
              <a:ext cx="1216005" cy="1780464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FFFD2DC1-3F5F-C943-99A5-AFB116464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5060" y="2277486"/>
              <a:ext cx="1216005" cy="1817936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50F8C67-81D0-574B-BE75-FAF2B3191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8692" y="1652375"/>
              <a:ext cx="1158828" cy="237698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0822B628-A422-DD42-AF2F-0D98F51B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3319" y="3980886"/>
              <a:ext cx="1216005" cy="178478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08BF38E0-C387-364D-BE73-6A1B30AA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5966" y="2305220"/>
              <a:ext cx="1216005" cy="161253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03E3213-8974-8C41-B062-93B4EF172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9037" y="4603702"/>
              <a:ext cx="1216005" cy="756300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9BC228B-8030-D841-A029-F172AE8E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5047" y="3073783"/>
              <a:ext cx="1216005" cy="95557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8">
              <a:extLst>
                <a:ext uri="{FF2B5EF4-FFF2-40B4-BE49-F238E27FC236}">
                  <a16:creationId xmlns:a16="http://schemas.microsoft.com/office/drawing/2014/main" id="{46C2021B-C806-F64D-80E8-BF54C19B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3184" y="1575401"/>
              <a:ext cx="1216005" cy="684437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6" descr="A circuit board&#10;&#10;Description automatically generated">
              <a:extLst>
                <a:ext uri="{FF2B5EF4-FFF2-40B4-BE49-F238E27FC236}">
                  <a16:creationId xmlns:a16="http://schemas.microsoft.com/office/drawing/2014/main" id="{FD45E43B-7919-EC4E-B68D-DE92C195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4696" y="3590711"/>
              <a:ext cx="1216005" cy="1733684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BAFE19A-6912-2741-A1A4-09ABB870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8551" y="849697"/>
              <a:ext cx="1216005" cy="179758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20" descr="A black and silver text on a screen&#10;&#10;Description automatically generated">
              <a:extLst>
                <a:ext uri="{FF2B5EF4-FFF2-40B4-BE49-F238E27FC236}">
                  <a16:creationId xmlns:a16="http://schemas.microsoft.com/office/drawing/2014/main" id="{146F4C47-D152-B542-91D5-AAAF37CA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032" y="3445724"/>
              <a:ext cx="1216005" cy="1369533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53A678BC-9F13-B148-AC57-4DB02AB1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9049" y="4144033"/>
              <a:ext cx="1065019" cy="141799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E7FB64BB-A464-C442-B681-22ABDA62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5533" y="2682255"/>
              <a:ext cx="993020" cy="129491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A4A9E64F-6495-4F4F-BB8A-BB5EDB06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3178" y="346429"/>
              <a:ext cx="879899" cy="1021631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DEB0-6535-5543-990B-E7179528C47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International Student Engagement</a:t>
            </a:r>
            <a:br>
              <a:rPr lang="en-US"/>
            </a:br>
            <a:r>
              <a:rPr lang="zh-CN" altLang="en-US"/>
              <a:t>服務</a:t>
            </a:r>
            <a:r>
              <a:rPr lang="zh-CN" altLang="en-US">
                <a:solidFill>
                  <a:srgbClr val="548235"/>
                </a:solidFill>
              </a:rPr>
              <a:t>國際學生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59A02-B32D-AC44-8227-B477EE4DA90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Go Go Mandarin </a:t>
            </a:r>
          </a:p>
          <a:p>
            <a:pPr lvl="0"/>
            <a:r>
              <a:rPr lang="en-US"/>
              <a:t>International Student Festival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30734-C449-4A4E-AC16-62D4A9EC49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856" y="883026"/>
            <a:ext cx="1946657" cy="205127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4">
            <a:extLst>
              <a:ext uri="{FF2B5EF4-FFF2-40B4-BE49-F238E27FC236}">
                <a16:creationId xmlns:a16="http://schemas.microsoft.com/office/drawing/2014/main" id="{93373805-F6E8-2A43-85BE-B561EB987C22}"/>
              </a:ext>
            </a:extLst>
          </p:cNvPr>
          <p:cNvGrpSpPr/>
          <p:nvPr/>
        </p:nvGrpSpPr>
        <p:grpSpPr>
          <a:xfrm>
            <a:off x="587483" y="3069238"/>
            <a:ext cx="11017030" cy="2159995"/>
            <a:chOff x="587483" y="3069238"/>
            <a:chExt cx="11017030" cy="2159995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47F70880-848B-A443-BFA0-C63E1E99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6172" y="3069238"/>
              <a:ext cx="2159995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8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8EE1190F-9D63-9842-9AAD-6FF6137D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483" y="3069238"/>
              <a:ext cx="3240002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10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52B1DD30-8EC1-8B48-8D30-252E65B6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4854" y="3069238"/>
              <a:ext cx="1597804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1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A0EEE4FD-DB92-D549-867C-98E1E8D18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1354" y="3069238"/>
              <a:ext cx="3843159" cy="215999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8B54-6E88-B74B-931F-4F7FEA5531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External Liaison 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外聯</a:t>
            </a:r>
            <a:r>
              <a:rPr lang="zh-CN" altLang="en-US"/>
              <a:t>事務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663CD-BAA0-494D-925A-7DB3A7FF88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384801" cy="4351336"/>
          </a:xfrm>
        </p:spPr>
        <p:txBody>
          <a:bodyPr/>
          <a:lstStyle/>
          <a:p>
            <a:pPr lvl="0"/>
            <a:r>
              <a:rPr lang="en-US"/>
              <a:t>Participation 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Tsinghua University, Peking University, CUHK, HKUST, CityU HK, PolyU HK, Baptist University, Shenzhen University, The University of Macau, Macau UST, CityU Macau, Jinan University, Hehai University, etc.</a:t>
            </a:r>
          </a:p>
          <a:p>
            <a:pPr lvl="0"/>
            <a:r>
              <a:rPr lang="en-US"/>
              <a:t>Reception 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Columbia University, Taiwan University, Fudan University, Huazhong UST, Jilin University, Yangzhou University, CityU HK, etc.</a:t>
            </a:r>
          </a:p>
          <a:p>
            <a:pPr lvl="0"/>
            <a:r>
              <a:rPr lang="en-US"/>
              <a:t>Visiting 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National University of Singapore, Nanyang Technology University, Taiwan University, etc.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BDFA63-F9CE-6B4A-BD8D-8C985B15ABDD}"/>
              </a:ext>
            </a:extLst>
          </p:cNvPr>
          <p:cNvGrpSpPr/>
          <p:nvPr/>
        </p:nvGrpSpPr>
        <p:grpSpPr>
          <a:xfrm>
            <a:off x="6233519" y="129305"/>
            <a:ext cx="5792888" cy="6122785"/>
            <a:chOff x="6233519" y="129305"/>
            <a:chExt cx="5792888" cy="6122785"/>
          </a:xfrm>
        </p:grpSpPr>
        <p:pic>
          <p:nvPicPr>
            <p:cNvPr id="5" name="Picture 4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3AA84437-C703-A04F-AF45-98EE4D79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51002" y="4429591"/>
              <a:ext cx="3240002" cy="182249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9" descr="A group of people on a sidewalk&#10;&#10;Description automatically generated">
              <a:extLst>
                <a:ext uri="{FF2B5EF4-FFF2-40B4-BE49-F238E27FC236}">
                  <a16:creationId xmlns:a16="http://schemas.microsoft.com/office/drawing/2014/main" id="{7797F81F-516B-294B-95DB-2C27972B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86405" y="3257723"/>
              <a:ext cx="3240002" cy="182249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B5E84940-C371-2749-835D-6201CD243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51002" y="2303035"/>
              <a:ext cx="3240002" cy="182249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6DC42197-4AAB-0545-89BA-C7EEE221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86405" y="1057028"/>
              <a:ext cx="3240002" cy="182249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10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65DDF7A8-B74D-BF4E-AEA3-553C2FC9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33519" y="129305"/>
              <a:ext cx="3240002" cy="182249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2E71-4F65-2C45-8815-E3629EFF31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latin typeface="Calibri" pitchFamily="34"/>
                <a:ea typeface="PMingLiU-ExtB" pitchFamily="18"/>
                <a:cs typeface="Calibri" pitchFamily="34"/>
              </a:rPr>
              <a:t>The University of Hong Kong</a:t>
            </a:r>
            <a:br>
              <a:rPr lang="en-US">
                <a:latin typeface="Calibri" pitchFamily="34"/>
                <a:ea typeface="PMingLiU-ExtB" pitchFamily="18"/>
                <a:cs typeface="Calibri" pitchFamily="34"/>
              </a:rPr>
            </a:br>
            <a:r>
              <a:rPr lang="zh-CN" altLang="en-US">
                <a:latin typeface="Calibri" pitchFamily="34"/>
                <a:cs typeface="Calibri" pitchFamily="34"/>
              </a:rPr>
              <a:t>香港大學</a:t>
            </a:r>
            <a:endParaRPr lang="en-US">
              <a:latin typeface="Calibri" pitchFamily="34"/>
              <a:ea typeface="PMingLiU" pitchFamily="18"/>
              <a:cs typeface="Calibri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E41B3-4618-AE47-A957-0F5D6819A34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latin typeface="Calibri" pitchFamily="34"/>
                <a:ea typeface="PMingLiU-ExtB" pitchFamily="18"/>
                <a:cs typeface="Calibri" pitchFamily="34"/>
              </a:rPr>
              <a:t>Founded in </a:t>
            </a:r>
            <a:r>
              <a:rPr lang="en-US" b="1">
                <a:solidFill>
                  <a:srgbClr val="70AD47"/>
                </a:solidFill>
                <a:latin typeface="Calibri" pitchFamily="34"/>
                <a:ea typeface="PMingLiU-ExtB" pitchFamily="18"/>
                <a:cs typeface="Calibri" pitchFamily="34"/>
              </a:rPr>
              <a:t>1911</a:t>
            </a:r>
          </a:p>
          <a:p>
            <a:pPr lvl="0"/>
            <a:r>
              <a:rPr lang="en-US" b="1">
                <a:solidFill>
                  <a:srgbClr val="70AD47"/>
                </a:solidFill>
                <a:latin typeface="Calibri" pitchFamily="34"/>
                <a:ea typeface="PMingLiU-ExtB" pitchFamily="18"/>
                <a:cs typeface="Calibri" pitchFamily="34"/>
              </a:rPr>
              <a:t>10</a:t>
            </a:r>
            <a:r>
              <a:rPr lang="en-US">
                <a:latin typeface="Calibri" pitchFamily="34"/>
                <a:ea typeface="PMingLiU-ExtB" pitchFamily="18"/>
                <a:cs typeface="Calibri" pitchFamily="34"/>
              </a:rPr>
              <a:t> Faculties</a:t>
            </a:r>
          </a:p>
          <a:p>
            <a:pPr lvl="0"/>
            <a:r>
              <a:rPr lang="en-US">
                <a:latin typeface="Calibri" pitchFamily="34"/>
                <a:ea typeface="PMingLiU-ExtB" pitchFamily="18"/>
                <a:cs typeface="Calibri" pitchFamily="34"/>
              </a:rPr>
              <a:t>Undergraduates – 17,106</a:t>
            </a:r>
          </a:p>
          <a:p>
            <a:pPr lvl="0"/>
            <a:r>
              <a:rPr lang="en-US">
                <a:latin typeface="Calibri" pitchFamily="34"/>
                <a:cs typeface="Calibri" pitchFamily="34"/>
              </a:rPr>
              <a:t>Postgraduates – </a:t>
            </a:r>
            <a:r>
              <a:rPr lang="en-US" b="1">
                <a:solidFill>
                  <a:srgbClr val="70AD47"/>
                </a:solidFill>
                <a:latin typeface="Calibri" pitchFamily="34"/>
                <a:cs typeface="Calibri" pitchFamily="34"/>
              </a:rPr>
              <a:t>12,685</a:t>
            </a:r>
          </a:p>
          <a:p>
            <a:pPr marL="533396" lvl="1" indent="0">
              <a:buNone/>
            </a:pPr>
            <a:r>
              <a:rPr lang="en-US" b="1" kern="0">
                <a:solidFill>
                  <a:srgbClr val="000000"/>
                </a:solidFill>
                <a:latin typeface="Calibri" pitchFamily="34"/>
                <a:cs typeface="Calibri" pitchFamily="34"/>
              </a:rPr>
              <a:t>	Taught Postgraduate (9,813)</a:t>
            </a:r>
          </a:p>
          <a:p>
            <a:pPr marL="533396" lvl="1" indent="0">
              <a:buNone/>
            </a:pPr>
            <a:r>
              <a:rPr lang="en-US" b="1" kern="0">
                <a:solidFill>
                  <a:srgbClr val="000000"/>
                </a:solidFill>
                <a:latin typeface="Calibri" pitchFamily="34"/>
                <a:cs typeface="Calibri" pitchFamily="34"/>
              </a:rPr>
              <a:t>	Research Postgraduate (2,872)</a:t>
            </a:r>
          </a:p>
          <a:p>
            <a:pPr marL="1165229" lvl="2" indent="-149220">
              <a:buClr>
                <a:srgbClr val="000000"/>
              </a:buClr>
              <a:buSzPts val="2000"/>
              <a:buFont typeface="Arial"/>
            </a:pPr>
            <a:r>
              <a:rPr lang="en-US" b="1" kern="0">
                <a:solidFill>
                  <a:srgbClr val="000000"/>
                </a:solidFill>
                <a:latin typeface="Calibri" pitchFamily="34"/>
                <a:cs typeface="Calibri" pitchFamily="34"/>
              </a:rPr>
              <a:t>MPhil/PhD         </a:t>
            </a:r>
            <a:r>
              <a:rPr lang="en-US" sz="1800" b="1" kern="0">
                <a:solidFill>
                  <a:srgbClr val="000000"/>
                </a:solidFill>
                <a:latin typeface="Calibri" pitchFamily="34"/>
                <a:cs typeface="Calibri" pitchFamily="34"/>
              </a:rPr>
              <a:t>(Session 2018-2019)</a:t>
            </a:r>
            <a:endParaRPr lang="en-US" b="1" kern="0">
              <a:solidFill>
                <a:srgbClr val="000000"/>
              </a:solidFill>
              <a:latin typeface="Calibri" pitchFamily="34"/>
              <a:cs typeface="Calibri" pitchFamily="34"/>
            </a:endParaRPr>
          </a:p>
          <a:p>
            <a:pPr lvl="0"/>
            <a:r>
              <a:rPr lang="en-US">
                <a:latin typeface="Calibri" pitchFamily="34"/>
                <a:cs typeface="Calibri" pitchFamily="34"/>
              </a:rPr>
              <a:t>World rank </a:t>
            </a:r>
            <a:r>
              <a:rPr lang="en-US" b="1">
                <a:solidFill>
                  <a:srgbClr val="70AD47"/>
                </a:solidFill>
                <a:latin typeface="Calibri" pitchFamily="34"/>
                <a:cs typeface="Calibri" pitchFamily="34"/>
              </a:rPr>
              <a:t>#22</a:t>
            </a:r>
            <a:r>
              <a:rPr lang="en-US">
                <a:latin typeface="Calibri" pitchFamily="34"/>
                <a:cs typeface="Calibri" pitchFamily="34"/>
              </a:rPr>
              <a:t>, Asia rank </a:t>
            </a:r>
            <a:r>
              <a:rPr lang="en-US" b="1">
                <a:solidFill>
                  <a:srgbClr val="70AD47"/>
                </a:solidFill>
                <a:latin typeface="Calibri" pitchFamily="34"/>
                <a:cs typeface="Calibri" pitchFamily="34"/>
              </a:rPr>
              <a:t>#4</a:t>
            </a:r>
            <a:r>
              <a:rPr lang="en-US">
                <a:latin typeface="Calibri" pitchFamily="34"/>
                <a:cs typeface="Calibri" pitchFamily="34"/>
              </a:rPr>
              <a:t> </a:t>
            </a:r>
            <a:r>
              <a:rPr lang="en-US" sz="1800" b="1">
                <a:latin typeface="Calibri" pitchFamily="34"/>
                <a:cs typeface="Calibri" pitchFamily="34"/>
              </a:rPr>
              <a:t>(QS 2021)</a:t>
            </a:r>
            <a:endParaRPr lang="en-US" b="1">
              <a:latin typeface="Calibri" pitchFamily="34"/>
              <a:cs typeface="Calibri" pitchFamily="34"/>
            </a:endParaRPr>
          </a:p>
        </p:txBody>
      </p:sp>
      <p:pic>
        <p:nvPicPr>
          <p:cNvPr id="4" name="Picture 2" descr="âmain building hkuâçå¾çæç´¢ç»æ">
            <a:extLst>
              <a:ext uri="{FF2B5EF4-FFF2-40B4-BE49-F238E27FC236}">
                <a16:creationId xmlns:a16="http://schemas.microsoft.com/office/drawing/2014/main" id="{8D9B9B95-A014-9D44-BA2B-948B79FC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75115" y="2057262"/>
            <a:ext cx="6414817" cy="22516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AD87-8335-4040-9931-9A4787C146F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Social Responsibility</a:t>
            </a:r>
            <a:br>
              <a:rPr lang="en-US"/>
            </a:br>
            <a:r>
              <a:rPr lang="zh-CN" altLang="en-US"/>
              <a:t>社會</a:t>
            </a:r>
            <a:r>
              <a:rPr lang="zh-CN" altLang="en-US">
                <a:solidFill>
                  <a:srgbClr val="548235"/>
                </a:solidFill>
              </a:rPr>
              <a:t>公益</a:t>
            </a:r>
            <a:r>
              <a:rPr lang="zh-CN" altLang="en-US"/>
              <a:t>服務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0A5DF-6ACD-0A4B-A36F-01561310837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91513" y="1585825"/>
            <a:ext cx="8161047" cy="4351336"/>
          </a:xfrm>
        </p:spPr>
        <p:txBody>
          <a:bodyPr/>
          <a:lstStyle/>
          <a:p>
            <a:pPr lvl="0"/>
            <a:r>
              <a:rPr lang="en-US"/>
              <a:t>Food Angel (</a:t>
            </a:r>
            <a:r>
              <a:rPr lang="zh-CN" altLang="en-US"/>
              <a:t>惜食堂</a:t>
            </a:r>
            <a:r>
              <a:rPr lang="en-US"/>
              <a:t>) volunteering</a:t>
            </a:r>
          </a:p>
          <a:p>
            <a:pPr lvl="0"/>
            <a:r>
              <a:rPr lang="en-US"/>
              <a:t>Sai Wan street cleaning</a:t>
            </a:r>
          </a:p>
          <a:p>
            <a:pPr lvl="0"/>
            <a:r>
              <a:rPr lang="en-US"/>
              <a:t>Pok Fu Lam Village Road Building</a:t>
            </a:r>
          </a:p>
          <a:p>
            <a:pPr lvl="0"/>
            <a:r>
              <a:rPr lang="en-US"/>
              <a:t>Nothing but Nets, Charitable Donation campaign</a:t>
            </a:r>
          </a:p>
          <a:p>
            <a:pPr marL="50804" lvl="0" indent="0">
              <a:buNone/>
              <a:tabLst>
                <a:tab pos="684218" algn="l"/>
              </a:tabLst>
            </a:pPr>
            <a:r>
              <a:rPr lang="en-US" sz="2400"/>
              <a:t>	</a:t>
            </a:r>
            <a:r>
              <a:rPr lang="en-US" sz="2200"/>
              <a:t>C</a:t>
            </a:r>
            <a:r>
              <a:rPr lang="en-HK" sz="2200"/>
              <a:t>ooperate</a:t>
            </a:r>
            <a:r>
              <a:rPr lang="en-US" sz="2200"/>
              <a:t>ing</a:t>
            </a:r>
            <a:r>
              <a:rPr lang="en-HK" sz="2200"/>
              <a:t> with the United World Foundation, </a:t>
            </a:r>
            <a:r>
              <a:rPr lang="en-US" sz="2200"/>
              <a:t>PGSA</a:t>
            </a:r>
            <a:r>
              <a:rPr lang="en-HK" sz="2200"/>
              <a:t> 	scheduled a donation campaign on campus for African Children</a:t>
            </a:r>
            <a:r>
              <a:rPr lang="en-HK" sz="2400"/>
              <a:t>.</a:t>
            </a:r>
            <a:endParaRPr lang="en-US" sz="2400"/>
          </a:p>
          <a:p>
            <a:pPr lvl="0"/>
            <a:r>
              <a:rPr lang="en-US"/>
              <a:t>Guideline of Obtaining CuMask+ for PGs</a:t>
            </a:r>
          </a:p>
          <a:p>
            <a:pPr lvl="0"/>
            <a:endParaRPr lang="en-US">
              <a:solidFill>
                <a:srgbClr val="BEA149"/>
              </a:solidFill>
              <a:latin typeface="Times" pitchFamily="2"/>
            </a:endParaRPr>
          </a:p>
          <a:p>
            <a:pPr lvl="0"/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281C96B-48A7-7E4D-9D9D-63675DC79CE0}"/>
              </a:ext>
            </a:extLst>
          </p:cNvPr>
          <p:cNvGrpSpPr/>
          <p:nvPr/>
        </p:nvGrpSpPr>
        <p:grpSpPr>
          <a:xfrm>
            <a:off x="1196702" y="365129"/>
            <a:ext cx="10838813" cy="6081564"/>
            <a:chOff x="1196702" y="365129"/>
            <a:chExt cx="10838813" cy="608156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EC0848B6-CA57-FD46-9122-870EAF1C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9365" y="365129"/>
              <a:ext cx="1676150" cy="22348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4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620701E1-0C6A-FB4E-B02F-B2839F9B5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277182" y="2163516"/>
              <a:ext cx="2565184" cy="157071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Picture 6" descr="A group of people preparing food on a red tray&#10;&#10;Description automatically generated">
              <a:extLst>
                <a:ext uri="{FF2B5EF4-FFF2-40B4-BE49-F238E27FC236}">
                  <a16:creationId xmlns:a16="http://schemas.microsoft.com/office/drawing/2014/main" id="{0D0AB087-1786-1842-92E0-330030424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10445" y="4920669"/>
              <a:ext cx="2492188" cy="152602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8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553826A0-353F-DE4A-A20F-8EBBDC66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799991">
              <a:off x="8952560" y="3478733"/>
              <a:ext cx="2645743" cy="165273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FC3895A2-0D97-AE4A-ACCD-89E163DF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96702" y="4921602"/>
              <a:ext cx="5035299" cy="1525091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8DB3-D641-6548-8A2A-8C773DEBC9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Affiliated Societies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屬會</a:t>
            </a:r>
            <a:r>
              <a:rPr lang="zh-CN" altLang="en-US"/>
              <a:t>社團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2655-1CE7-FE4F-8CA5-598ACA57D62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60522"/>
            <a:ext cx="5727701" cy="4351336"/>
          </a:xfrm>
        </p:spPr>
        <p:txBody>
          <a:bodyPr/>
          <a:lstStyle/>
          <a:p>
            <a:pPr lvl="0"/>
            <a:r>
              <a:rPr lang="en-US"/>
              <a:t>Sport Teams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Basketball Team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Soccer Team</a:t>
            </a:r>
          </a:p>
          <a:p>
            <a:pPr lvl="0"/>
            <a:r>
              <a:rPr lang="en-US"/>
              <a:t>Interest Groups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Arts Society, Robotics Society, Fieldtribe Society, Campus Dining Society</a:t>
            </a:r>
          </a:p>
          <a:p>
            <a:pPr lvl="0"/>
            <a:r>
              <a:rPr lang="en-US"/>
              <a:t>Sub-Student Associations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Civil Engineering Graduate Association,</a:t>
            </a:r>
          </a:p>
          <a:p>
            <a:pPr lvl="0"/>
            <a:r>
              <a:rPr lang="en-US"/>
              <a:t>Faith Group</a:t>
            </a:r>
          </a:p>
          <a:p>
            <a:pPr marL="533396" lvl="1" indent="0">
              <a:buNone/>
            </a:pPr>
            <a:r>
              <a:rPr lang="en-US" sz="1800" kern="0">
                <a:solidFill>
                  <a:srgbClr val="000000"/>
                </a:solidFill>
                <a:latin typeface="Calibri"/>
                <a:cs typeface="Calibri"/>
              </a:rPr>
              <a:t>Vedas Heart and Soul Society</a:t>
            </a:r>
            <a:endParaRPr lang="en-US" kern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448055DC-98CF-DF49-B7D8-0B848E646916}"/>
              </a:ext>
            </a:extLst>
          </p:cNvPr>
          <p:cNvGrpSpPr/>
          <p:nvPr/>
        </p:nvGrpSpPr>
        <p:grpSpPr>
          <a:xfrm>
            <a:off x="6682636" y="137105"/>
            <a:ext cx="5179243" cy="6189518"/>
            <a:chOff x="6682636" y="137105"/>
            <a:chExt cx="5179243" cy="6189518"/>
          </a:xfrm>
        </p:grpSpPr>
        <p:pic>
          <p:nvPicPr>
            <p:cNvPr id="5" name="Picture 7" descr="A group of people that are standing in the grass&#10;&#10;Description automatically generated">
              <a:extLst>
                <a:ext uri="{FF2B5EF4-FFF2-40B4-BE49-F238E27FC236}">
                  <a16:creationId xmlns:a16="http://schemas.microsoft.com/office/drawing/2014/main" id="{B82097D5-8641-B84D-96F0-0DADDDBC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82636" y="137105"/>
              <a:ext cx="2880003" cy="164746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...">
              <a:extLst>
                <a:ext uri="{FF2B5EF4-FFF2-40B4-BE49-F238E27FC236}">
                  <a16:creationId xmlns:a16="http://schemas.microsoft.com/office/drawing/2014/main" id="{B6BE6489-1CF9-5C41-B32A-DB7EF9DB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81876" y="1186004"/>
              <a:ext cx="2880003" cy="1647465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4" descr="...">
              <a:extLst>
                <a:ext uri="{FF2B5EF4-FFF2-40B4-BE49-F238E27FC236}">
                  <a16:creationId xmlns:a16="http://schemas.microsoft.com/office/drawing/2014/main" id="{CCF00D94-0E17-0241-B32B-87E1BDE7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82636" y="2394301"/>
              <a:ext cx="2880003" cy="16627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10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F87677FB-2DB8-2E43-AE1A-0988A6EA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81876" y="3681100"/>
              <a:ext cx="2880003" cy="16627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11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83A55FB1-E898-F54D-80EE-858741F1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2636" y="4663851"/>
              <a:ext cx="2880003" cy="16627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C8C2-A938-B645-96EF-A02333F237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Team Building </a:t>
            </a:r>
            <a:br>
              <a:rPr lang="en-US"/>
            </a:br>
            <a:r>
              <a:rPr lang="zh-CN" altLang="en-US"/>
              <a:t>執委</a:t>
            </a:r>
            <a:r>
              <a:rPr lang="zh-CN" altLang="en-US">
                <a:solidFill>
                  <a:srgbClr val="548235"/>
                </a:solidFill>
              </a:rPr>
              <a:t>團建</a:t>
            </a:r>
          </a:p>
        </p:txBody>
      </p:sp>
      <p:pic>
        <p:nvPicPr>
          <p:cNvPr id="4" name="Picture 3" descr="A group of people walking down a dirt road&#10;&#10;Description generated with very high confidence">
            <a:extLst>
              <a:ext uri="{FF2B5EF4-FFF2-40B4-BE49-F238E27FC236}">
                <a16:creationId xmlns:a16="http://schemas.microsoft.com/office/drawing/2014/main" id="{8B8CFD9F-3A0E-E848-B099-A7D0214A9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6720" y="1950268"/>
            <a:ext cx="4453585" cy="33401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A03002D6-8C2E-A94F-8F07-3DC98CAAB0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743" y="1950268"/>
            <a:ext cx="5567671" cy="33401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D0F0D5-C01F-F64E-A632-2959CEC2E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5173" y="1950352"/>
            <a:ext cx="5892800" cy="3340100"/>
          </a:xfr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D247-AE41-BB43-B345-97F34ABCC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5257800" cy="1325559"/>
          </a:xfrm>
        </p:spPr>
        <p:txBody>
          <a:bodyPr/>
          <a:lstStyle/>
          <a:p>
            <a:pPr lvl="0"/>
            <a:r>
              <a:rPr lang="en-US"/>
              <a:t>Singles’ Day Party</a:t>
            </a:r>
            <a:br>
              <a:rPr lang="en-US"/>
            </a:br>
            <a:r>
              <a:rPr lang="zh-CN" altLang="en-US">
                <a:solidFill>
                  <a:srgbClr val="548235"/>
                </a:solidFill>
              </a:rPr>
              <a:t>單身</a:t>
            </a:r>
            <a:r>
              <a:rPr lang="zh-CN" altLang="en-US"/>
              <a:t>派對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01085-B462-2849-8BE2-B8347B0D11F3}"/>
              </a:ext>
            </a:extLst>
          </p:cNvPr>
          <p:cNvSpPr txBox="1"/>
          <p:nvPr/>
        </p:nvSpPr>
        <p:spPr>
          <a:xfrm>
            <a:off x="6560463" y="386919"/>
            <a:ext cx="479333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Christmas Feast</a:t>
            </a:r>
            <a:br>
              <a:rPr lang="en-US" sz="4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</a:br>
            <a:r>
              <a:rPr lang="zh-CN" sz="4400" b="0" i="0" u="none" strike="noStrike" kern="0" cap="none" spc="0" baseline="0">
                <a:solidFill>
                  <a:srgbClr val="548235"/>
                </a:solidFill>
                <a:uFillTx/>
                <a:latin typeface="Calibri"/>
                <a:ea typeface="Calibri"/>
                <a:cs typeface="Calibri"/>
              </a:rPr>
              <a:t>聖誕</a:t>
            </a:r>
            <a:r>
              <a:rPr lang="zh-CN" sz="44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晚宴</a:t>
            </a: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0C9C87CD-D090-F646-BAE7-BF568BFB5F50}"/>
              </a:ext>
            </a:extLst>
          </p:cNvPr>
          <p:cNvGrpSpPr/>
          <p:nvPr/>
        </p:nvGrpSpPr>
        <p:grpSpPr>
          <a:xfrm>
            <a:off x="5850148" y="1781626"/>
            <a:ext cx="6213969" cy="3491855"/>
            <a:chOff x="5850148" y="1781626"/>
            <a:chExt cx="6213969" cy="3491855"/>
          </a:xfrm>
        </p:grpSpPr>
        <p:pic>
          <p:nvPicPr>
            <p:cNvPr id="5" name="Picture 13" descr="A group of teddy bears sitting next to a christmas tree&#10;&#10;Description automatically generated">
              <a:extLst>
                <a:ext uri="{FF2B5EF4-FFF2-40B4-BE49-F238E27FC236}">
                  <a16:creationId xmlns:a16="http://schemas.microsoft.com/office/drawing/2014/main" id="{71A5A628-D326-604B-8BA4-2683A408A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0148" y="3526109"/>
              <a:ext cx="3106436" cy="17473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15" descr="A group of people standing in front of a cake&#10;&#10;Description automatically generated">
              <a:extLst>
                <a:ext uri="{FF2B5EF4-FFF2-40B4-BE49-F238E27FC236}">
                  <a16:creationId xmlns:a16="http://schemas.microsoft.com/office/drawing/2014/main" id="{8598881B-86A6-B747-9F8A-4BE41044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7681" y="1781626"/>
              <a:ext cx="3106436" cy="17473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17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6D275A3E-4B86-9546-A6BA-506760A75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1245" y="1781626"/>
              <a:ext cx="3106436" cy="17473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19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E572E5CF-74B7-6644-A0A5-FDC2F401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6575" y="3526109"/>
              <a:ext cx="3106436" cy="1747372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" name="组合 4">
            <a:extLst>
              <a:ext uri="{FF2B5EF4-FFF2-40B4-BE49-F238E27FC236}">
                <a16:creationId xmlns:a16="http://schemas.microsoft.com/office/drawing/2014/main" id="{2F7752BB-9E46-204F-88C2-447EDFBABD77}"/>
              </a:ext>
            </a:extLst>
          </p:cNvPr>
          <p:cNvGrpSpPr/>
          <p:nvPr/>
        </p:nvGrpSpPr>
        <p:grpSpPr>
          <a:xfrm>
            <a:off x="305619" y="1781626"/>
            <a:ext cx="5478445" cy="4326593"/>
            <a:chOff x="305619" y="1781626"/>
            <a:chExt cx="5478445" cy="4326593"/>
          </a:xfrm>
        </p:grpSpPr>
        <p:pic>
          <p:nvPicPr>
            <p:cNvPr id="10" name="Picture 5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76C105BE-DBF8-4245-ACE3-FF5C3534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0229" y="3598996"/>
              <a:ext cx="3763834" cy="2509223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4F70E51-4082-4C4F-B36D-30D0EA03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619" y="3538033"/>
              <a:ext cx="1713457" cy="257018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9DC3635D-C1AD-F64D-8D04-676C375A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994" y="1781626"/>
              <a:ext cx="2738070" cy="182538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3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82A76D00-638B-6044-975B-6AF0AE07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457" y="1781626"/>
              <a:ext cx="2738070" cy="1825380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1FBB2919-955D-3348-8102-4B9062E5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5619" y="1781626"/>
              <a:ext cx="5478435" cy="4326593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33E5-E24B-824B-84A3-1ABB2E6E4C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Graduation High Table Dinner</a:t>
            </a:r>
            <a:br>
              <a:rPr lang="en-US"/>
            </a:br>
            <a:r>
              <a:rPr lang="zh-CN" altLang="en-US"/>
              <a:t>畢業</a:t>
            </a:r>
            <a:r>
              <a:rPr lang="zh-CN" altLang="en-US">
                <a:solidFill>
                  <a:srgbClr val="548235"/>
                </a:solidFill>
              </a:rPr>
              <a:t>高桌</a:t>
            </a:r>
            <a:r>
              <a:rPr lang="zh-CN" altLang="en-US"/>
              <a:t>晚宴</a:t>
            </a:r>
          </a:p>
        </p:txBody>
      </p:sp>
      <p:grpSp>
        <p:nvGrpSpPr>
          <p:cNvPr id="3" name="组合 6">
            <a:extLst>
              <a:ext uri="{FF2B5EF4-FFF2-40B4-BE49-F238E27FC236}">
                <a16:creationId xmlns:a16="http://schemas.microsoft.com/office/drawing/2014/main" id="{013940D1-B072-784E-98D1-61370704EE46}"/>
              </a:ext>
            </a:extLst>
          </p:cNvPr>
          <p:cNvGrpSpPr/>
          <p:nvPr/>
        </p:nvGrpSpPr>
        <p:grpSpPr>
          <a:xfrm>
            <a:off x="-624114" y="2172870"/>
            <a:ext cx="13957948" cy="4320000"/>
            <a:chOff x="-624114" y="2172870"/>
            <a:chExt cx="13957948" cy="4320000"/>
          </a:xfrm>
        </p:grpSpPr>
        <p:pic>
          <p:nvPicPr>
            <p:cNvPr id="4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10E5D9D8-BA30-6F4D-BCD7-8B4DADD4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24114" y="4332875"/>
              <a:ext cx="1620581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3B5ACABB-B261-404F-9E51-22EA9D8B7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6467" y="4332875"/>
              <a:ext cx="3240002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  <p:pic>
          <p:nvPicPr>
            <p:cNvPr id="6" name="Picture 4" descr="A dining table&#10;&#10;Description generated with very high confidence">
              <a:extLst>
                <a:ext uri="{FF2B5EF4-FFF2-40B4-BE49-F238E27FC236}">
                  <a16:creationId xmlns:a16="http://schemas.microsoft.com/office/drawing/2014/main" id="{327333DF-FBA5-0647-BF81-73920D15E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194" y="2172870"/>
              <a:ext cx="1619996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4C7FDD5-1A68-5249-8F53-09F2A685D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093832" y="4332875"/>
              <a:ext cx="3240002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  <p:pic>
          <p:nvPicPr>
            <p:cNvPr id="8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F43C245E-78C9-0142-B733-4A76458DE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53725" y="2172870"/>
              <a:ext cx="3240002" cy="215999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9D430D27-1E66-D646-8984-F935BC42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6268" y="2172870"/>
              <a:ext cx="1439997" cy="215999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4" descr="A group of people sitting at a table with wine glasses&#10;&#10;Description automatically generated">
              <a:extLst>
                <a:ext uri="{FF2B5EF4-FFF2-40B4-BE49-F238E27FC236}">
                  <a16:creationId xmlns:a16="http://schemas.microsoft.com/office/drawing/2014/main" id="{C5459F33-95C9-A648-B37D-B7A277F16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6274" y="2172870"/>
              <a:ext cx="3240002" cy="215999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" name="Picture 16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0029B447-FA5D-CF46-97FA-0BA7C681E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445922" y="2172870"/>
              <a:ext cx="3402701" cy="215999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18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1CA47827-D7F2-764D-BFD0-78E2FA20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4522" y="4332875"/>
              <a:ext cx="3239737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  <p:pic>
          <p:nvPicPr>
            <p:cNvPr id="13" name="Picture 20" descr="A person standing in front of a mirror posing for the camera&#10;&#10;Description automatically generated">
              <a:extLst>
                <a:ext uri="{FF2B5EF4-FFF2-40B4-BE49-F238E27FC236}">
                  <a16:creationId xmlns:a16="http://schemas.microsoft.com/office/drawing/2014/main" id="{6CF44FC6-5B9A-E348-B8AD-8A0F1A3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866" y="4332875"/>
              <a:ext cx="3240002" cy="2159995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F85-7908-9649-BC7C-B3506D7154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Tsinghua SEmotion A Cappella Concert</a:t>
            </a:r>
            <a:br>
              <a:rPr lang="en-US"/>
            </a:br>
            <a:r>
              <a:rPr lang="zh-CN" altLang="en-US"/>
              <a:t>清華大學</a:t>
            </a:r>
            <a:r>
              <a:rPr lang="zh-CN" altLang="en-US">
                <a:solidFill>
                  <a:srgbClr val="548235"/>
                </a:solidFill>
              </a:rPr>
              <a:t>人聲合唱</a:t>
            </a:r>
            <a:r>
              <a:rPr lang="zh-CN" altLang="en-US"/>
              <a:t>音樂會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02102-9A26-8D47-94F0-4283E70C9DA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1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E67B7020-2346-9241-83A9-4E29E35F4C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7" y="1825627"/>
            <a:ext cx="3779635" cy="2520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AE77DB-ACA9-064F-BD1E-E1A8F975CA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26" y="4337995"/>
            <a:ext cx="3780001" cy="2520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58E0976-46AB-8C42-ABAB-7F194C0AFB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26" y="1818000"/>
            <a:ext cx="3780001" cy="2520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2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616207A-6500-6046-93A7-CD01599281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46" y="4337995"/>
            <a:ext cx="3780001" cy="252000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FAE6A17-162F-954F-9CBE-7E6D727663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461" y="1818000"/>
            <a:ext cx="3359999" cy="5039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p52">
            <a:extLst>
              <a:ext uri="{FF2B5EF4-FFF2-40B4-BE49-F238E27FC236}">
                <a16:creationId xmlns:a16="http://schemas.microsoft.com/office/drawing/2014/main" id="{B48988D7-AEC7-2E47-984D-B7D052DB4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6126" y="1344524"/>
            <a:ext cx="9619122" cy="3081198"/>
          </a:xfrm>
        </p:spPr>
        <p:txBody>
          <a:bodyPr anchorCtr="1"/>
          <a:lstStyle/>
          <a:p>
            <a:pPr lvl="0" algn="ctr">
              <a:lnSpc>
                <a:spcPct val="140000"/>
              </a:lnSpc>
            </a:pPr>
            <a:r>
              <a:rPr lang="en-US" sz="7000" b="1">
                <a:latin typeface="PMingLiU-ExtB" pitchFamily="18"/>
                <a:ea typeface="PMingLiU-ExtB" pitchFamily="18"/>
                <a:cs typeface="Arial"/>
              </a:rPr>
              <a:t>Wish You A Bright Future</a:t>
            </a:r>
            <a:endParaRPr lang="en-US">
              <a:latin typeface="PMingLiU-ExtB" pitchFamily="18"/>
              <a:ea typeface="PMingLiU-ExtB" pitchFamily="18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38F8-32E8-CF46-9C0C-ACA491CBC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238" y="260686"/>
            <a:ext cx="10515600" cy="1325559"/>
          </a:xfrm>
        </p:spPr>
        <p:txBody>
          <a:bodyPr/>
          <a:lstStyle/>
          <a:p>
            <a:pPr lvl="0"/>
            <a:r>
              <a:rPr lang="en-US"/>
              <a:t>Quick Stats (2018-2019)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67460F5-B42C-294F-AC74-59BE7A172A93}"/>
              </a:ext>
            </a:extLst>
          </p:cNvPr>
          <p:cNvGraphicFramePr>
            <a:graphicFrameLocks noGrp="1"/>
          </p:cNvGraphicFramePr>
          <p:nvPr/>
        </p:nvGraphicFramePr>
        <p:xfrm>
          <a:off x="562895" y="1443554"/>
          <a:ext cx="11039167" cy="382819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747116">
                  <a:extLst>
                    <a:ext uri="{9D8B030D-6E8A-4147-A177-3AD203B41FA5}">
                      <a16:colId xmlns:a16="http://schemas.microsoft.com/office/drawing/2014/main" val="3509505215"/>
                    </a:ext>
                  </a:extLst>
                </a:gridCol>
                <a:gridCol w="2235534">
                  <a:extLst>
                    <a:ext uri="{9D8B030D-6E8A-4147-A177-3AD203B41FA5}">
                      <a16:colId xmlns:a16="http://schemas.microsoft.com/office/drawing/2014/main" val="3888510718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2880578210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2390015021"/>
                    </a:ext>
                  </a:extLst>
                </a:gridCol>
                <a:gridCol w="1111041">
                  <a:extLst>
                    <a:ext uri="{9D8B030D-6E8A-4147-A177-3AD203B41FA5}">
                      <a16:colId xmlns:a16="http://schemas.microsoft.com/office/drawing/2014/main" val="2792872426"/>
                    </a:ext>
                  </a:extLst>
                </a:gridCol>
                <a:gridCol w="1553492">
                  <a:extLst>
                    <a:ext uri="{9D8B030D-6E8A-4147-A177-3AD203B41FA5}">
                      <a16:colId xmlns:a16="http://schemas.microsoft.com/office/drawing/2014/main" val="2023890119"/>
                    </a:ext>
                  </a:extLst>
                </a:gridCol>
                <a:gridCol w="1966453">
                  <a:extLst>
                    <a:ext uri="{9D8B030D-6E8A-4147-A177-3AD203B41FA5}">
                      <a16:colId xmlns:a16="http://schemas.microsoft.com/office/drawing/2014/main" val="2675820992"/>
                    </a:ext>
                  </a:extLst>
                </a:gridCol>
              </a:tblGrid>
              <a:tr h="186299">
                <a:tc rowSpan="4" gridSpan="2"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Male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Female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All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Gender Ratio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% International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40292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男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女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總計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(Male : Female)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(Based on Nationality)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06710"/>
                  </a:ext>
                </a:extLst>
              </a:tr>
              <a:tr h="31963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男女比例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國際化百分比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72977"/>
                  </a:ext>
                </a:extLst>
              </a:tr>
              <a:tr h="24033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（男：女）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1" i="0" u="none" strike="noStrike">
                          <a:solidFill>
                            <a:srgbClr val="3F444A"/>
                          </a:solidFill>
                          <a:latin typeface="Arial" pitchFamily="34"/>
                        </a:rPr>
                        <a:t>（以國籍釐定）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b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77212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Student Admission*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Taught Postgraduate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2,212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3,583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5,795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0.62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50.20%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402514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新入學學生人數 *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修課式研究生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117363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(2018 / 2019)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Research Postgraduate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402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389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791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1.03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79.50%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16673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研究式研究生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3254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All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2,614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3,972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6,586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0.67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42.40%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263445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總計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327682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Student Enrollment*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Taught Postgraduate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4,138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5,675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9,813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0.73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42.10%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15211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學生就讀人數 *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修課式研究生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3734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(2018 / 2019)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Research Postgraduate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1,483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1,389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2,872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1.07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78.10%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753615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研究式研究生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95986"/>
                  </a:ext>
                </a:extLst>
              </a:tr>
              <a:tr h="230712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All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5,621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7,064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12,685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0.80 : 1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34.60%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 anchor="ctr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068763"/>
                  </a:ext>
                </a:extLst>
              </a:tr>
              <a:tr h="240331"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latin typeface="Arial" pitchFamily="34"/>
                        </a:rPr>
                        <a:t> 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i="0" u="none" strike="noStrike">
                          <a:solidFill>
                            <a:srgbClr val="E50202"/>
                          </a:solidFill>
                          <a:latin typeface="Arial" pitchFamily="34"/>
                        </a:rPr>
                        <a:t>總計</a:t>
                      </a:r>
                      <a:endParaRPr lang="en-US" sz="3200" b="0" i="0" u="none" strike="noStrike">
                        <a:latin typeface="Arial" pitchFamily="34"/>
                      </a:endParaRPr>
                    </a:p>
                  </a:txBody>
                  <a:tcPr marL="7616" marR="7616" marT="7616" marB="0">
                    <a:lnL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1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0424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17">
            <a:extLst>
              <a:ext uri="{FF2B5EF4-FFF2-40B4-BE49-F238E27FC236}">
                <a16:creationId xmlns:a16="http://schemas.microsoft.com/office/drawing/2014/main" id="{B38BC703-CAB3-9343-8642-5F1965B742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CA">
                <a:ea typeface="PMingLiU-ExtB" pitchFamily="18"/>
              </a:rPr>
              <a:t>About </a:t>
            </a:r>
            <a:r>
              <a:rPr lang="en-CA" b="1">
                <a:solidFill>
                  <a:srgbClr val="548235"/>
                </a:solidFill>
                <a:ea typeface="PMingLiU-ExtB" pitchFamily="18"/>
              </a:rPr>
              <a:t>PGSA</a:t>
            </a:r>
          </a:p>
        </p:txBody>
      </p:sp>
      <p:sp>
        <p:nvSpPr>
          <p:cNvPr id="3" name="Google Shape;115;p17">
            <a:extLst>
              <a:ext uri="{FF2B5EF4-FFF2-40B4-BE49-F238E27FC236}">
                <a16:creationId xmlns:a16="http://schemas.microsoft.com/office/drawing/2014/main" id="{382922A8-D2C7-5E4D-AB6B-4B595E3E3B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463670"/>
            <a:ext cx="10515600" cy="4622804"/>
          </a:xfrm>
        </p:spPr>
        <p:txBody>
          <a:bodyPr/>
          <a:lstStyle/>
          <a:p>
            <a:pPr marL="228600" lvl="0" indent="-228600">
              <a:spcBef>
                <a:spcPts val="0"/>
              </a:spcBef>
            </a:pPr>
            <a:r>
              <a:rPr lang="en-US">
                <a:ea typeface="PMingLiU-ExtB" pitchFamily="18"/>
              </a:rPr>
              <a:t>Founded in </a:t>
            </a:r>
            <a:r>
              <a:rPr lang="en-US" sz="3600" b="1" i="1">
                <a:solidFill>
                  <a:srgbClr val="548235"/>
                </a:solidFill>
              </a:rPr>
              <a:t>1993</a:t>
            </a:r>
            <a:r>
              <a:rPr lang="en-US">
                <a:ea typeface="PMingLiU-ExtB" pitchFamily="18"/>
              </a:rPr>
              <a:t>, oldest registered student association run by the postgraduate students in HKU;</a:t>
            </a:r>
            <a:endParaRPr lang="en-US"/>
          </a:p>
          <a:p>
            <a:pPr marL="228600" lvl="0" indent="-228600"/>
            <a:r>
              <a:rPr lang="en-US">
                <a:ea typeface="PMingLiU-ExtB" pitchFamily="18"/>
              </a:rPr>
              <a:t>Independent unit and autonomous body for postgraduate students’ </a:t>
            </a:r>
            <a:r>
              <a:rPr lang="en-US" sz="3600" b="1" i="1">
                <a:solidFill>
                  <a:srgbClr val="548235"/>
                </a:solidFill>
              </a:rPr>
              <a:t>benefits and rights</a:t>
            </a:r>
            <a:r>
              <a:rPr lang="en-US">
                <a:ea typeface="PMingLiU-ExtB" pitchFamily="18"/>
              </a:rPr>
              <a:t>;</a:t>
            </a:r>
            <a:endParaRPr lang="en-US"/>
          </a:p>
          <a:p>
            <a:pPr marL="228600" lvl="0" indent="-228600"/>
            <a:r>
              <a:rPr lang="en-US">
                <a:ea typeface="PMingLiU-ExtB" pitchFamily="18"/>
              </a:rPr>
              <a:t>Aims to enhance postgraduate life at HKU by encouraging students to take active interest in their </a:t>
            </a:r>
            <a:r>
              <a:rPr lang="en-US" sz="3600" b="1" i="1">
                <a:solidFill>
                  <a:srgbClr val="548235"/>
                </a:solidFill>
              </a:rPr>
              <a:t>welfare</a:t>
            </a:r>
            <a:r>
              <a:rPr lang="en-US">
                <a:solidFill>
                  <a:srgbClr val="548235"/>
                </a:solidFill>
                <a:ea typeface="PMingLiU-ExtB" pitchFamily="18"/>
              </a:rPr>
              <a:t> </a:t>
            </a:r>
            <a:r>
              <a:rPr lang="en-US">
                <a:ea typeface="PMingLiU-ExtB" pitchFamily="18"/>
              </a:rPr>
              <a:t>by participating in various academic, social and professional events;</a:t>
            </a:r>
            <a:endParaRPr lang="en-US"/>
          </a:p>
          <a:p>
            <a:pPr marL="228600" lvl="0" indent="-228600"/>
            <a:r>
              <a:rPr lang="en-US">
                <a:ea typeface="PMingLiU-ExtB" pitchFamily="18"/>
              </a:rPr>
              <a:t>Build a strong </a:t>
            </a:r>
            <a:r>
              <a:rPr lang="en-US" sz="3600" b="1" i="1">
                <a:solidFill>
                  <a:srgbClr val="548235"/>
                </a:solidFill>
                <a:ea typeface="PMingLiU-ExtB" pitchFamily="18"/>
              </a:rPr>
              <a:t>community</a:t>
            </a:r>
            <a:r>
              <a:rPr lang="en-US">
                <a:ea typeface="PMingLiU-ExtB" pitchFamily="18"/>
              </a:rPr>
              <a:t> among the postgraduate students;</a:t>
            </a:r>
            <a:endParaRPr lang="en-US"/>
          </a:p>
          <a:p>
            <a:pPr marL="228600" lvl="0" indent="-228600">
              <a:buSzPts val="3200"/>
            </a:pPr>
            <a:r>
              <a:rPr lang="en-US" sz="3200" b="1">
                <a:ea typeface="PMingLiU-ExtB" pitchFamily="18"/>
              </a:rPr>
              <a:t> </a:t>
            </a:r>
            <a:r>
              <a:rPr lang="en-US" sz="3600" b="1" i="1">
                <a:solidFill>
                  <a:srgbClr val="548235"/>
                </a:solidFill>
              </a:rPr>
              <a:t>Lifetime</a:t>
            </a:r>
            <a:r>
              <a:rPr lang="en-US">
                <a:ea typeface="PMingLiU-ExtB" pitchFamily="18"/>
              </a:rPr>
              <a:t> membership.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6;p21" descr="A close up of a box&#10;&#10;Description generated with high confidence">
            <a:extLst>
              <a:ext uri="{FF2B5EF4-FFF2-40B4-BE49-F238E27FC236}">
                <a16:creationId xmlns:a16="http://schemas.microsoft.com/office/drawing/2014/main" id="{44ABBE77-6A7D-194C-8A9B-E5293E9BF6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6376" y="355674"/>
            <a:ext cx="2864851" cy="32354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Google Shape;277;p21" descr="&#10;&#10;&#10;&#10;&#10;&#10;&#10;&#10;&#10;&#10;&#10;&#10;&#10;&#10;&#10;&#10;&#10;&#10;&#10;&#10;&#10;&#10;&#10;&#10;&#10;&#10;&#10;&#10;&#10;&#10;&#10;&#10;&#10;PresentationLoad.com">
            <a:extLst>
              <a:ext uri="{FF2B5EF4-FFF2-40B4-BE49-F238E27FC236}">
                <a16:creationId xmlns:a16="http://schemas.microsoft.com/office/drawing/2014/main" id="{60B4756A-073B-E646-AAF1-F37EAEE4B809}"/>
              </a:ext>
            </a:extLst>
          </p:cNvPr>
          <p:cNvSpPr txBox="1"/>
          <p:nvPr/>
        </p:nvSpPr>
        <p:spPr>
          <a:xfrm>
            <a:off x="6975271" y="956645"/>
            <a:ext cx="4882740" cy="4320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ja-JP" altLang="en-US" sz="2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明德</a:t>
            </a:r>
            <a:r>
              <a:rPr lang="ja-JP" alt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 </a:t>
            </a:r>
            <a:r>
              <a:rPr 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Virtus 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The ability to manifest virtue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ja-JP" altLang="en-US" sz="2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格物</a:t>
            </a:r>
            <a:r>
              <a:rPr lang="ja-JP" alt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  </a:t>
            </a:r>
            <a:r>
              <a:rPr 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Sapientia 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The ability to investigate things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ja-JP" altLang="en-US" sz="2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致知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</a:rPr>
              <a:t>The ability to reach toward the knowledge and understanding</a:t>
            </a:r>
          </a:p>
        </p:txBody>
      </p:sp>
      <p:pic>
        <p:nvPicPr>
          <p:cNvPr id="4" name="Google Shape;278;p21" descr="A close up of a logo&#10;&#10;Description generated with high confidence">
            <a:extLst>
              <a:ext uri="{FF2B5EF4-FFF2-40B4-BE49-F238E27FC236}">
                <a16:creationId xmlns:a16="http://schemas.microsoft.com/office/drawing/2014/main" id="{84394CFA-D49C-3846-886F-C28FF1A64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2923" y="4110666"/>
            <a:ext cx="6293796" cy="17704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Google Shape;280;p21" descr="&#10;&#10;&#10;&#10;&#10;&#10;&#10;&#10;&#10;&#10;&#10;&#10;&#10;&#10;&#10;&#10;&#10;&#10;&#10;&#10;&#10;&#10;&#10;&#10;&#10;&#10;&#10;&#10;&#10;&#10;&#10;&#10;&#10;PresentationLoad.com">
            <a:extLst>
              <a:ext uri="{FF2B5EF4-FFF2-40B4-BE49-F238E27FC236}">
                <a16:creationId xmlns:a16="http://schemas.microsoft.com/office/drawing/2014/main" id="{49B4A867-64CC-B841-AF91-E25F14FE4D46}"/>
              </a:ext>
            </a:extLst>
          </p:cNvPr>
          <p:cNvSpPr txBox="1"/>
          <p:nvPr/>
        </p:nvSpPr>
        <p:spPr>
          <a:xfrm>
            <a:off x="3600257" y="3490914"/>
            <a:ext cx="3264005" cy="528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0" cap="none" spc="0" baseline="0">
                <a:solidFill>
                  <a:srgbClr val="000000"/>
                </a:solidFill>
                <a:uFillTx/>
                <a:latin typeface="PMingLiU-ExtB" pitchFamily="18"/>
                <a:ea typeface="PMingLiU-ExtB" pitchFamily="18"/>
                <a:cs typeface="Times New Roman"/>
              </a:rPr>
              <a:t>Jao Tsung-I (1917-2018)</a:t>
            </a:r>
          </a:p>
        </p:txBody>
      </p:sp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5C5539D2-47D8-5D48-B10C-03C3CB512A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81279" y="355674"/>
            <a:ext cx="2264813" cy="32354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18">
            <a:extLst>
              <a:ext uri="{FF2B5EF4-FFF2-40B4-BE49-F238E27FC236}">
                <a16:creationId xmlns:a16="http://schemas.microsoft.com/office/drawing/2014/main" id="{E4D294F9-7C04-A340-9157-8B422BEBCBE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How </a:t>
            </a:r>
            <a:r>
              <a:rPr lang="en-US" sz="4800" b="1">
                <a:solidFill>
                  <a:srgbClr val="548235"/>
                </a:solidFill>
              </a:rPr>
              <a:t>PGSA</a:t>
            </a:r>
            <a:r>
              <a:rPr lang="en-US" sz="4800" b="1">
                <a:solidFill>
                  <a:srgbClr val="70AD47"/>
                </a:solidFill>
              </a:rPr>
              <a:t> </a:t>
            </a:r>
            <a:r>
              <a:rPr lang="en-US"/>
              <a:t>works?</a:t>
            </a:r>
          </a:p>
        </p:txBody>
      </p:sp>
      <p:grpSp>
        <p:nvGrpSpPr>
          <p:cNvPr id="3" name="Google Shape;121;p18">
            <a:extLst>
              <a:ext uri="{FF2B5EF4-FFF2-40B4-BE49-F238E27FC236}">
                <a16:creationId xmlns:a16="http://schemas.microsoft.com/office/drawing/2014/main" id="{2A064875-3889-E147-A00D-F211C16B78D8}"/>
              </a:ext>
            </a:extLst>
          </p:cNvPr>
          <p:cNvGrpSpPr/>
          <p:nvPr/>
        </p:nvGrpSpPr>
        <p:grpSpPr>
          <a:xfrm>
            <a:off x="2570378" y="1778782"/>
            <a:ext cx="6950408" cy="3785799"/>
            <a:chOff x="2570378" y="1778782"/>
            <a:chExt cx="6950408" cy="3785799"/>
          </a:xfrm>
        </p:grpSpPr>
        <p:sp>
          <p:nvSpPr>
            <p:cNvPr id="4" name="Google Shape;122;p18">
              <a:extLst>
                <a:ext uri="{FF2B5EF4-FFF2-40B4-BE49-F238E27FC236}">
                  <a16:creationId xmlns:a16="http://schemas.microsoft.com/office/drawing/2014/main" id="{03CE5F9A-53C2-1A45-B4D9-22AEF289E64E}"/>
                </a:ext>
              </a:extLst>
            </p:cNvPr>
            <p:cNvSpPr/>
            <p:nvPr/>
          </p:nvSpPr>
          <p:spPr>
            <a:xfrm>
              <a:off x="6043617" y="2710775"/>
              <a:ext cx="1546680" cy="19218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107779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Google Shape;123;p18">
              <a:extLst>
                <a:ext uri="{FF2B5EF4-FFF2-40B4-BE49-F238E27FC236}">
                  <a16:creationId xmlns:a16="http://schemas.microsoft.com/office/drawing/2014/main" id="{83CD0D1F-14A3-9348-B1CA-6F2F01CA3F56}"/>
                </a:ext>
              </a:extLst>
            </p:cNvPr>
            <p:cNvSpPr/>
            <p:nvPr/>
          </p:nvSpPr>
          <p:spPr>
            <a:xfrm>
              <a:off x="4482233" y="2710775"/>
              <a:ext cx="1561383" cy="19218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107779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3" y="f2"/>
                  </a:moveTo>
                  <a:lnTo>
                    <a:pt x="f3" y="f4"/>
                  </a:lnTo>
                  <a:lnTo>
                    <a:pt x="f2" y="f4"/>
                  </a:lnTo>
                  <a:lnTo>
                    <a:pt x="f2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Google Shape;124;p18">
              <a:extLst>
                <a:ext uri="{FF2B5EF4-FFF2-40B4-BE49-F238E27FC236}">
                  <a16:creationId xmlns:a16="http://schemas.microsoft.com/office/drawing/2014/main" id="{847968D8-4786-5444-878E-7B9964A429DF}"/>
                </a:ext>
              </a:extLst>
            </p:cNvPr>
            <p:cNvSpPr/>
            <p:nvPr/>
          </p:nvSpPr>
          <p:spPr>
            <a:xfrm>
              <a:off x="6043617" y="2710775"/>
              <a:ext cx="2545195" cy="39144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1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Google Shape;125;p18">
              <a:extLst>
                <a:ext uri="{FF2B5EF4-FFF2-40B4-BE49-F238E27FC236}">
                  <a16:creationId xmlns:a16="http://schemas.microsoft.com/office/drawing/2014/main" id="{F946768A-7E92-CC47-8422-8E449B5BBDA0}"/>
                </a:ext>
              </a:extLst>
            </p:cNvPr>
            <p:cNvSpPr/>
            <p:nvPr/>
          </p:nvSpPr>
          <p:spPr>
            <a:xfrm>
              <a:off x="3502371" y="2710775"/>
              <a:ext cx="2541236" cy="3914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0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3" y="f2"/>
                  </a:moveTo>
                  <a:lnTo>
                    <a:pt x="f3" y="f4"/>
                  </a:lnTo>
                  <a:lnTo>
                    <a:pt x="f2" y="f4"/>
                  </a:lnTo>
                  <a:lnTo>
                    <a:pt x="f2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Google Shape;126;p18">
              <a:extLst>
                <a:ext uri="{FF2B5EF4-FFF2-40B4-BE49-F238E27FC236}">
                  <a16:creationId xmlns:a16="http://schemas.microsoft.com/office/drawing/2014/main" id="{A1F5C600-89EC-7C4C-B253-9BF387B4BA23}"/>
                </a:ext>
              </a:extLst>
            </p:cNvPr>
            <p:cNvSpPr/>
            <p:nvPr/>
          </p:nvSpPr>
          <p:spPr>
            <a:xfrm>
              <a:off x="5577620" y="1778782"/>
              <a:ext cx="931993" cy="931993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27;p18">
              <a:extLst>
                <a:ext uri="{FF2B5EF4-FFF2-40B4-BE49-F238E27FC236}">
                  <a16:creationId xmlns:a16="http://schemas.microsoft.com/office/drawing/2014/main" id="{26ABF609-0B94-3940-A0E3-306BDC681205}"/>
                </a:ext>
              </a:extLst>
            </p:cNvPr>
            <p:cNvSpPr/>
            <p:nvPr/>
          </p:nvSpPr>
          <p:spPr>
            <a:xfrm>
              <a:off x="5577620" y="1778782"/>
              <a:ext cx="931993" cy="931993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28;p18">
              <a:extLst>
                <a:ext uri="{FF2B5EF4-FFF2-40B4-BE49-F238E27FC236}">
                  <a16:creationId xmlns:a16="http://schemas.microsoft.com/office/drawing/2014/main" id="{52DF64C2-BCC5-E340-85F2-9E0E598218E7}"/>
                </a:ext>
              </a:extLst>
            </p:cNvPr>
            <p:cNvSpPr/>
            <p:nvPr/>
          </p:nvSpPr>
          <p:spPr>
            <a:xfrm>
              <a:off x="5111624" y="1946547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29;p18">
              <a:extLst>
                <a:ext uri="{FF2B5EF4-FFF2-40B4-BE49-F238E27FC236}">
                  <a16:creationId xmlns:a16="http://schemas.microsoft.com/office/drawing/2014/main" id="{8DD4D093-E454-B841-91B4-991EC58581B6}"/>
                </a:ext>
              </a:extLst>
            </p:cNvPr>
            <p:cNvSpPr txBox="1"/>
            <p:nvPr/>
          </p:nvSpPr>
          <p:spPr>
            <a:xfrm>
              <a:off x="5111624" y="1946547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PGSA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0;p18">
              <a:extLst>
                <a:ext uri="{FF2B5EF4-FFF2-40B4-BE49-F238E27FC236}">
                  <a16:creationId xmlns:a16="http://schemas.microsoft.com/office/drawing/2014/main" id="{A58CDC65-A3FA-4A49-8BC8-5179033CD80B}"/>
                </a:ext>
              </a:extLst>
            </p:cNvPr>
            <p:cNvSpPr/>
            <p:nvPr/>
          </p:nvSpPr>
          <p:spPr>
            <a:xfrm>
              <a:off x="3036374" y="3102211"/>
              <a:ext cx="931993" cy="931993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1;p18">
              <a:extLst>
                <a:ext uri="{FF2B5EF4-FFF2-40B4-BE49-F238E27FC236}">
                  <a16:creationId xmlns:a16="http://schemas.microsoft.com/office/drawing/2014/main" id="{7EBC0A75-FBE2-F542-9326-764D192170FE}"/>
                </a:ext>
              </a:extLst>
            </p:cNvPr>
            <p:cNvSpPr/>
            <p:nvPr/>
          </p:nvSpPr>
          <p:spPr>
            <a:xfrm>
              <a:off x="3036374" y="3102211"/>
              <a:ext cx="931993" cy="931993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4" name="Google Shape;132;p18">
              <a:extLst>
                <a:ext uri="{FF2B5EF4-FFF2-40B4-BE49-F238E27FC236}">
                  <a16:creationId xmlns:a16="http://schemas.microsoft.com/office/drawing/2014/main" id="{F2323149-B3A4-1849-B302-CFA3CAF7C85F}"/>
                </a:ext>
              </a:extLst>
            </p:cNvPr>
            <p:cNvSpPr/>
            <p:nvPr/>
          </p:nvSpPr>
          <p:spPr>
            <a:xfrm>
              <a:off x="2570378" y="3269967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18">
              <a:extLst>
                <a:ext uri="{FF2B5EF4-FFF2-40B4-BE49-F238E27FC236}">
                  <a16:creationId xmlns:a16="http://schemas.microsoft.com/office/drawing/2014/main" id="{30E090F3-EE94-3144-84BB-4993537ED3D6}"/>
                </a:ext>
              </a:extLst>
            </p:cNvPr>
            <p:cNvSpPr txBox="1"/>
            <p:nvPr/>
          </p:nvSpPr>
          <p:spPr>
            <a:xfrm>
              <a:off x="2570378" y="3269967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General Meeting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6" name="Google Shape;134;p18">
              <a:extLst>
                <a:ext uri="{FF2B5EF4-FFF2-40B4-BE49-F238E27FC236}">
                  <a16:creationId xmlns:a16="http://schemas.microsoft.com/office/drawing/2014/main" id="{FF2F7F46-532B-A646-8672-2A6CA7B18ED5}"/>
                </a:ext>
              </a:extLst>
            </p:cNvPr>
            <p:cNvSpPr/>
            <p:nvPr/>
          </p:nvSpPr>
          <p:spPr>
            <a:xfrm>
              <a:off x="8122807" y="3102220"/>
              <a:ext cx="931993" cy="931993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Google Shape;135;p18">
              <a:extLst>
                <a:ext uri="{FF2B5EF4-FFF2-40B4-BE49-F238E27FC236}">
                  <a16:creationId xmlns:a16="http://schemas.microsoft.com/office/drawing/2014/main" id="{7FA70067-1535-C24A-88D2-A717DD506368}"/>
                </a:ext>
              </a:extLst>
            </p:cNvPr>
            <p:cNvSpPr/>
            <p:nvPr/>
          </p:nvSpPr>
          <p:spPr>
            <a:xfrm>
              <a:off x="8122807" y="3102220"/>
              <a:ext cx="931993" cy="931993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136;p18">
              <a:extLst>
                <a:ext uri="{FF2B5EF4-FFF2-40B4-BE49-F238E27FC236}">
                  <a16:creationId xmlns:a16="http://schemas.microsoft.com/office/drawing/2014/main" id="{C318EE5A-D80D-7A4D-8217-5FAD99B6B724}"/>
                </a:ext>
              </a:extLst>
            </p:cNvPr>
            <p:cNvSpPr/>
            <p:nvPr/>
          </p:nvSpPr>
          <p:spPr>
            <a:xfrm>
              <a:off x="7656810" y="3269976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137;p18">
              <a:extLst>
                <a:ext uri="{FF2B5EF4-FFF2-40B4-BE49-F238E27FC236}">
                  <a16:creationId xmlns:a16="http://schemas.microsoft.com/office/drawing/2014/main" id="{22A4EA01-F659-4745-8A39-9059A48D5E4B}"/>
                </a:ext>
              </a:extLst>
            </p:cNvPr>
            <p:cNvSpPr txBox="1"/>
            <p:nvPr/>
          </p:nvSpPr>
          <p:spPr>
            <a:xfrm>
              <a:off x="7656810" y="3269976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General Pooling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138;p18">
              <a:extLst>
                <a:ext uri="{FF2B5EF4-FFF2-40B4-BE49-F238E27FC236}">
                  <a16:creationId xmlns:a16="http://schemas.microsoft.com/office/drawing/2014/main" id="{0222DB2B-6760-CA4C-B373-49CDE6064AA5}"/>
                </a:ext>
              </a:extLst>
            </p:cNvPr>
            <p:cNvSpPr/>
            <p:nvPr/>
          </p:nvSpPr>
          <p:spPr>
            <a:xfrm>
              <a:off x="4016236" y="4632588"/>
              <a:ext cx="931993" cy="931993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139;p18">
              <a:extLst>
                <a:ext uri="{FF2B5EF4-FFF2-40B4-BE49-F238E27FC236}">
                  <a16:creationId xmlns:a16="http://schemas.microsoft.com/office/drawing/2014/main" id="{E2973250-9A6E-CF40-AAAE-1B36DFED89AB}"/>
                </a:ext>
              </a:extLst>
            </p:cNvPr>
            <p:cNvSpPr/>
            <p:nvPr/>
          </p:nvSpPr>
          <p:spPr>
            <a:xfrm>
              <a:off x="4016236" y="4632588"/>
              <a:ext cx="931993" cy="931993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140;p18">
              <a:extLst>
                <a:ext uri="{FF2B5EF4-FFF2-40B4-BE49-F238E27FC236}">
                  <a16:creationId xmlns:a16="http://schemas.microsoft.com/office/drawing/2014/main" id="{C7B6EFE6-8D92-8948-8A4B-94E318D7864F}"/>
                </a:ext>
              </a:extLst>
            </p:cNvPr>
            <p:cNvSpPr/>
            <p:nvPr/>
          </p:nvSpPr>
          <p:spPr>
            <a:xfrm>
              <a:off x="3550240" y="4800343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3" name="Google Shape;141;p18">
              <a:extLst>
                <a:ext uri="{FF2B5EF4-FFF2-40B4-BE49-F238E27FC236}">
                  <a16:creationId xmlns:a16="http://schemas.microsoft.com/office/drawing/2014/main" id="{C75A310B-FD68-BE4E-921D-3E83D98962E9}"/>
                </a:ext>
              </a:extLst>
            </p:cNvPr>
            <p:cNvSpPr txBox="1"/>
            <p:nvPr/>
          </p:nvSpPr>
          <p:spPr>
            <a:xfrm>
              <a:off x="3550240" y="4800343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Council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Google Shape;142;p18">
              <a:extLst>
                <a:ext uri="{FF2B5EF4-FFF2-40B4-BE49-F238E27FC236}">
                  <a16:creationId xmlns:a16="http://schemas.microsoft.com/office/drawing/2014/main" id="{0BA180A8-58CD-8F4C-B103-F78841E8F814}"/>
                </a:ext>
              </a:extLst>
            </p:cNvPr>
            <p:cNvSpPr/>
            <p:nvPr/>
          </p:nvSpPr>
          <p:spPr>
            <a:xfrm>
              <a:off x="7124291" y="4632588"/>
              <a:ext cx="931993" cy="931993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Google Shape;143;p18">
              <a:extLst>
                <a:ext uri="{FF2B5EF4-FFF2-40B4-BE49-F238E27FC236}">
                  <a16:creationId xmlns:a16="http://schemas.microsoft.com/office/drawing/2014/main" id="{EA43664F-BF72-744A-BD8C-44304FB34EB5}"/>
                </a:ext>
              </a:extLst>
            </p:cNvPr>
            <p:cNvSpPr/>
            <p:nvPr/>
          </p:nvSpPr>
          <p:spPr>
            <a:xfrm>
              <a:off x="7124291" y="4632588"/>
              <a:ext cx="931993" cy="931993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Google Shape;144;p18">
              <a:extLst>
                <a:ext uri="{FF2B5EF4-FFF2-40B4-BE49-F238E27FC236}">
                  <a16:creationId xmlns:a16="http://schemas.microsoft.com/office/drawing/2014/main" id="{73057770-EE3B-E24E-AE70-26824A8956D3}"/>
                </a:ext>
              </a:extLst>
            </p:cNvPr>
            <p:cNvSpPr/>
            <p:nvPr/>
          </p:nvSpPr>
          <p:spPr>
            <a:xfrm>
              <a:off x="6658295" y="4800343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Google Shape;145;p18">
              <a:extLst>
                <a:ext uri="{FF2B5EF4-FFF2-40B4-BE49-F238E27FC236}">
                  <a16:creationId xmlns:a16="http://schemas.microsoft.com/office/drawing/2014/main" id="{F8363ACF-F85F-0E4D-9DE6-F98E2D545799}"/>
                </a:ext>
              </a:extLst>
            </p:cNvPr>
            <p:cNvSpPr txBox="1"/>
            <p:nvPr/>
          </p:nvSpPr>
          <p:spPr>
            <a:xfrm>
              <a:off x="6658295" y="4800343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Executive Committee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0">
            <a:extLst>
              <a:ext uri="{FF2B5EF4-FFF2-40B4-BE49-F238E27FC236}">
                <a16:creationId xmlns:a16="http://schemas.microsoft.com/office/drawing/2014/main" id="{8DC5D783-464A-274F-9D55-2C58DD975E32}"/>
              </a:ext>
            </a:extLst>
          </p:cNvPr>
          <p:cNvSpPr/>
          <p:nvPr/>
        </p:nvSpPr>
        <p:spPr>
          <a:xfrm>
            <a:off x="10887075" y="0"/>
            <a:ext cx="931993" cy="931993"/>
          </a:xfrm>
          <a:custGeom>
            <a:avLst>
              <a:gd name="f12" fmla="val 310"/>
              <a:gd name="f13" fmla="val 5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1"/>
              <a:gd name="f12" fmla="val 310"/>
              <a:gd name="f13" fmla="val 50"/>
              <a:gd name="f14" fmla="+- 0 0 -40"/>
              <a:gd name="f15" fmla="+- 0 0 -180"/>
              <a:gd name="f16" fmla="+- 0 0 -320"/>
              <a:gd name="f17" fmla="abs f6"/>
              <a:gd name="f18" fmla="abs f7"/>
              <a:gd name="f19" fmla="abs f8"/>
              <a:gd name="f20" fmla="val f9"/>
              <a:gd name="f21" fmla="+- 0 0 f12"/>
              <a:gd name="f22" fmla="+- 0 0 f13"/>
              <a:gd name="f23" fmla="*/ f14 f2 1"/>
              <a:gd name="f24" fmla="*/ f15 f2 1"/>
              <a:gd name="f25" fmla="*/ f16 f2 1"/>
              <a:gd name="f26" fmla="?: f17 f6 1"/>
              <a:gd name="f27" fmla="?: f18 f7 1"/>
              <a:gd name="f28" fmla="?: f19 f8 1"/>
              <a:gd name="f29" fmla="*/ f21 f2 1"/>
              <a:gd name="f30" fmla="*/ f22 f2 1"/>
              <a:gd name="f31" fmla="*/ f23 1 f5"/>
              <a:gd name="f32" fmla="*/ f24 1 f5"/>
              <a:gd name="f33" fmla="*/ f25 1 f5"/>
              <a:gd name="f34" fmla="*/ f26 1 21600"/>
              <a:gd name="f35" fmla="*/ f27 1 21600"/>
              <a:gd name="f36" fmla="*/ 21600 f26 1"/>
              <a:gd name="f37" fmla="*/ 21600 f27 1"/>
              <a:gd name="f38" fmla="*/ f29 1 f5"/>
              <a:gd name="f39" fmla="*/ f30 1 f5"/>
              <a:gd name="f40" fmla="+- f31 0 f3"/>
              <a:gd name="f41" fmla="+- f32 0 f3"/>
              <a:gd name="f42" fmla="+- f33 0 f3"/>
              <a:gd name="f43" fmla="min f35 f34"/>
              <a:gd name="f44" fmla="*/ f36 1 f28"/>
              <a:gd name="f45" fmla="*/ f37 1 f28"/>
              <a:gd name="f46" fmla="+- f38 0 f3"/>
              <a:gd name="f47" fmla="+- f39 0 f3"/>
              <a:gd name="f48" fmla="val f44"/>
              <a:gd name="f49" fmla="val f45"/>
              <a:gd name="f50" fmla="+- 0 0 f46"/>
              <a:gd name="f51" fmla="+- 0 0 f47"/>
              <a:gd name="f52" fmla="+- f49 0 f20"/>
              <a:gd name="f53" fmla="+- f48 0 f20"/>
              <a:gd name="f54" fmla="val f50"/>
              <a:gd name="f55" fmla="val f51"/>
              <a:gd name="f56" fmla="*/ f52 1 2"/>
              <a:gd name="f57" fmla="*/ f53 1 2"/>
              <a:gd name="f58" fmla="+- f55 0 f54"/>
              <a:gd name="f59" fmla="+- f54 f3 0"/>
              <a:gd name="f60" fmla="+- f55 f3 0"/>
              <a:gd name="f61" fmla="+- 21600000 0 f54"/>
              <a:gd name="f62" fmla="+- f3 0 f54"/>
              <a:gd name="f63" fmla="+- 27000000 0 f54"/>
              <a:gd name="f64" fmla="+- f2 0 f54"/>
              <a:gd name="f65" fmla="+- 32400000 0 f54"/>
              <a:gd name="f66" fmla="+- f4 0 f54"/>
              <a:gd name="f67" fmla="+- 37800000 0 f54"/>
              <a:gd name="f68" fmla="+- f20 f56 0"/>
              <a:gd name="f69" fmla="+- f20 f57 0"/>
              <a:gd name="f70" fmla="+- f58 21600000 0"/>
              <a:gd name="f71" fmla="*/ f59 f10 1"/>
              <a:gd name="f72" fmla="*/ f60 f10 1"/>
              <a:gd name="f73" fmla="?: f62 f62 f63"/>
              <a:gd name="f74" fmla="?: f64 f64 f65"/>
              <a:gd name="f75" fmla="?: f66 f66 f67"/>
              <a:gd name="f76" fmla="*/ f57 f43 1"/>
              <a:gd name="f77" fmla="*/ f56 f43 1"/>
              <a:gd name="f78" fmla="?: f58 f58 f70"/>
              <a:gd name="f79" fmla="*/ f71 1 f2"/>
              <a:gd name="f80" fmla="*/ f72 1 f2"/>
              <a:gd name="f81" fmla="*/ f69 f43 1"/>
              <a:gd name="f82" fmla="*/ f68 f43 1"/>
              <a:gd name="f83" fmla="+- 0 0 f79"/>
              <a:gd name="f84" fmla="+- 0 0 f80"/>
              <a:gd name="f85" fmla="+- f78 0 f61"/>
              <a:gd name="f86" fmla="+- f78 0 f73"/>
              <a:gd name="f87" fmla="+- f78 0 f74"/>
              <a:gd name="f88" fmla="+- f78 0 f75"/>
              <a:gd name="f89" fmla="+- 0 0 f83"/>
              <a:gd name="f90" fmla="+- 0 0 f84"/>
              <a:gd name="f91" fmla="*/ f89 f2 1"/>
              <a:gd name="f92" fmla="*/ f90 f2 1"/>
              <a:gd name="f93" fmla="*/ f91 1 f10"/>
              <a:gd name="f94" fmla="*/ f92 1 f10"/>
              <a:gd name="f95" fmla="+- f93 0 f3"/>
              <a:gd name="f96" fmla="+- f94 0 f3"/>
              <a:gd name="f97" fmla="sin 1 f95"/>
              <a:gd name="f98" fmla="cos 1 f95"/>
              <a:gd name="f99" fmla="sin 1 f96"/>
              <a:gd name="f100" fmla="cos 1 f96"/>
              <a:gd name="f101" fmla="+- 0 0 f97"/>
              <a:gd name="f102" fmla="+- 0 0 f98"/>
              <a:gd name="f103" fmla="+- 0 0 f99"/>
              <a:gd name="f104" fmla="+- 0 0 f100"/>
              <a:gd name="f105" fmla="+- 0 0 f101"/>
              <a:gd name="f106" fmla="+- 0 0 f102"/>
              <a:gd name="f107" fmla="+- 0 0 f103"/>
              <a:gd name="f108" fmla="+- 0 0 f104"/>
              <a:gd name="f109" fmla="*/ f105 f57 1"/>
              <a:gd name="f110" fmla="*/ f106 f56 1"/>
              <a:gd name="f111" fmla="*/ f107 f57 1"/>
              <a:gd name="f112" fmla="*/ f108 f56 1"/>
              <a:gd name="f113" fmla="+- 0 0 f110"/>
              <a:gd name="f114" fmla="+- 0 0 f109"/>
              <a:gd name="f115" fmla="+- 0 0 f112"/>
              <a:gd name="f116" fmla="+- 0 0 f111"/>
              <a:gd name="f117" fmla="+- 0 0 f113"/>
              <a:gd name="f118" fmla="+- 0 0 f114"/>
              <a:gd name="f119" fmla="+- 0 0 f115"/>
              <a:gd name="f120" fmla="+- 0 0 f116"/>
              <a:gd name="f121" fmla="at2 f117 f118"/>
              <a:gd name="f122" fmla="at2 f119 f120"/>
              <a:gd name="f123" fmla="+- f121 f3 0"/>
              <a:gd name="f124" fmla="+- f122 f3 0"/>
              <a:gd name="f125" fmla="*/ f123 f10 1"/>
              <a:gd name="f126" fmla="*/ f124 f10 1"/>
              <a:gd name="f127" fmla="*/ f125 1 f2"/>
              <a:gd name="f128" fmla="*/ f126 1 f2"/>
              <a:gd name="f129" fmla="+- 0 0 f127"/>
              <a:gd name="f130" fmla="+- 0 0 f128"/>
              <a:gd name="f131" fmla="val f129"/>
              <a:gd name="f132" fmla="val f130"/>
              <a:gd name="f133" fmla="+- 0 0 f131"/>
              <a:gd name="f134" fmla="+- 0 0 f132"/>
              <a:gd name="f135" fmla="*/ f133 f2 1"/>
              <a:gd name="f136" fmla="*/ f134 f2 1"/>
              <a:gd name="f137" fmla="*/ f135 1 f10"/>
              <a:gd name="f138" fmla="*/ f136 1 f10"/>
              <a:gd name="f139" fmla="+- f137 0 f3"/>
              <a:gd name="f140" fmla="+- f138 0 f3"/>
              <a:gd name="f141" fmla="cos 1 f139"/>
              <a:gd name="f142" fmla="sin 1 f139"/>
              <a:gd name="f143" fmla="cos 1 f140"/>
              <a:gd name="f144" fmla="sin 1 f140"/>
              <a:gd name="f145" fmla="+- 0 0 f141"/>
              <a:gd name="f146" fmla="+- 0 0 f142"/>
              <a:gd name="f147" fmla="+- 0 0 f143"/>
              <a:gd name="f148" fmla="+- 0 0 f144"/>
              <a:gd name="f149" fmla="*/ f11 f145 1"/>
              <a:gd name="f150" fmla="*/ f11 f146 1"/>
              <a:gd name="f151" fmla="*/ f11 f147 1"/>
              <a:gd name="f152" fmla="*/ f11 f148 1"/>
              <a:gd name="f153" fmla="*/ f149 f57 1"/>
              <a:gd name="f154" fmla="*/ f150 f56 1"/>
              <a:gd name="f155" fmla="*/ f151 f57 1"/>
              <a:gd name="f156" fmla="*/ f152 f56 1"/>
              <a:gd name="f157" fmla="+- f69 f153 0"/>
              <a:gd name="f158" fmla="+- f68 f154 0"/>
              <a:gd name="f159" fmla="+- f69 f155 0"/>
              <a:gd name="f160" fmla="+- f68 f156 0"/>
              <a:gd name="f161" fmla="max f157 f159"/>
              <a:gd name="f162" fmla="max f158 f160"/>
              <a:gd name="f163" fmla="min f157 f159"/>
              <a:gd name="f164" fmla="min f158 f160"/>
              <a:gd name="f165" fmla="*/ f157 f43 1"/>
              <a:gd name="f166" fmla="*/ f158 f43 1"/>
              <a:gd name="f167" fmla="*/ f159 f43 1"/>
              <a:gd name="f168" fmla="*/ f160 f43 1"/>
              <a:gd name="f169" fmla="?: f85 f48 f161"/>
              <a:gd name="f170" fmla="?: f86 f49 f162"/>
              <a:gd name="f171" fmla="?: f87 f20 f163"/>
              <a:gd name="f172" fmla="?: f88 f20 f164"/>
              <a:gd name="f173" fmla="*/ f171 f43 1"/>
              <a:gd name="f174" fmla="*/ f172 f43 1"/>
              <a:gd name="f175" fmla="*/ f169 f43 1"/>
              <a:gd name="f176" fmla="*/ f170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165" y="f166"/>
              </a:cxn>
              <a:cxn ang="f41">
                <a:pos x="f81" y="f82"/>
              </a:cxn>
              <a:cxn ang="f42">
                <a:pos x="f167" y="f168"/>
              </a:cxn>
            </a:cxnLst>
            <a:rect l="f173" t="f174" r="f175" b="f176"/>
            <a:pathLst>
              <a:path stroke="0">
                <a:moveTo>
                  <a:pt x="f165" y="f166"/>
                </a:moveTo>
                <a:arcTo wR="f76" hR="f77" stAng="f54" swAng="f78"/>
                <a:lnTo>
                  <a:pt x="f81" y="f82"/>
                </a:lnTo>
                <a:close/>
              </a:path>
              <a:path fill="none">
                <a:moveTo>
                  <a:pt x="f165" y="f166"/>
                </a:moveTo>
                <a:arcTo wR="f76" hR="f77" stAng="f54" swAng="f78"/>
              </a:path>
            </a:pathLst>
          </a:custGeom>
          <a:noFill/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21" tIns="45701" rIns="91421" bIns="45701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HK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3" name="Google Shape;269;p20">
            <a:extLst>
              <a:ext uri="{FF2B5EF4-FFF2-40B4-BE49-F238E27FC236}">
                <a16:creationId xmlns:a16="http://schemas.microsoft.com/office/drawing/2014/main" id="{4FC2E916-4E43-7C42-972F-BF3D10919D71}"/>
              </a:ext>
            </a:extLst>
          </p:cNvPr>
          <p:cNvGrpSpPr/>
          <p:nvPr/>
        </p:nvGrpSpPr>
        <p:grpSpPr>
          <a:xfrm>
            <a:off x="10421078" y="167755"/>
            <a:ext cx="1863976" cy="596472"/>
            <a:chOff x="10421078" y="167755"/>
            <a:chExt cx="1863976" cy="596472"/>
          </a:xfrm>
        </p:grpSpPr>
        <p:sp>
          <p:nvSpPr>
            <p:cNvPr id="4" name="Google Shape;270;p20">
              <a:extLst>
                <a:ext uri="{FF2B5EF4-FFF2-40B4-BE49-F238E27FC236}">
                  <a16:creationId xmlns:a16="http://schemas.microsoft.com/office/drawing/2014/main" id="{60A434C2-46A3-9B4A-973F-E908125672F6}"/>
                </a:ext>
              </a:extLst>
            </p:cNvPr>
            <p:cNvSpPr/>
            <p:nvPr/>
          </p:nvSpPr>
          <p:spPr>
            <a:xfrm>
              <a:off x="10421078" y="167755"/>
              <a:ext cx="1863976" cy="59647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" name="Google Shape;271;p20">
              <a:extLst>
                <a:ext uri="{FF2B5EF4-FFF2-40B4-BE49-F238E27FC236}">
                  <a16:creationId xmlns:a16="http://schemas.microsoft.com/office/drawing/2014/main" id="{BA174221-00F8-824F-B1D6-818C350041F0}"/>
                </a:ext>
              </a:extLst>
            </p:cNvPr>
            <p:cNvSpPr txBox="1"/>
            <p:nvPr/>
          </p:nvSpPr>
          <p:spPr>
            <a:xfrm>
              <a:off x="10421078" y="167755"/>
              <a:ext cx="1863976" cy="59647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701" tIns="12701" rIns="12701" bIns="12701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Executive Committee</a:t>
              </a: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6" name="组合 9">
            <a:extLst>
              <a:ext uri="{FF2B5EF4-FFF2-40B4-BE49-F238E27FC236}">
                <a16:creationId xmlns:a16="http://schemas.microsoft.com/office/drawing/2014/main" id="{D6D75A8C-3692-D044-9C0F-D4995CAF3E57}"/>
              </a:ext>
            </a:extLst>
          </p:cNvPr>
          <p:cNvGrpSpPr/>
          <p:nvPr/>
        </p:nvGrpSpPr>
        <p:grpSpPr>
          <a:xfrm>
            <a:off x="855110" y="579793"/>
            <a:ext cx="9449911" cy="5550628"/>
            <a:chOff x="855110" y="579793"/>
            <a:chExt cx="9449911" cy="5550628"/>
          </a:xfrm>
        </p:grpSpPr>
        <p:sp>
          <p:nvSpPr>
            <p:cNvPr id="7" name="Google Shape;214;p20">
              <a:extLst>
                <a:ext uri="{FF2B5EF4-FFF2-40B4-BE49-F238E27FC236}">
                  <a16:creationId xmlns:a16="http://schemas.microsoft.com/office/drawing/2014/main" id="{271BEC2E-F7B8-FD47-A4F6-F0E655F482D7}"/>
                </a:ext>
              </a:extLst>
            </p:cNvPr>
            <p:cNvSpPr/>
            <p:nvPr/>
          </p:nvSpPr>
          <p:spPr>
            <a:xfrm>
              <a:off x="967846" y="2023009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215;p20">
              <a:extLst>
                <a:ext uri="{FF2B5EF4-FFF2-40B4-BE49-F238E27FC236}">
                  <a16:creationId xmlns:a16="http://schemas.microsoft.com/office/drawing/2014/main" id="{B871F7F2-AE7E-DE40-815B-3BC57DD9E9F6}"/>
                </a:ext>
              </a:extLst>
            </p:cNvPr>
            <p:cNvSpPr txBox="1"/>
            <p:nvPr/>
          </p:nvSpPr>
          <p:spPr>
            <a:xfrm>
              <a:off x="855110" y="2023009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Vice President (Internal)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79;p20">
              <a:extLst>
                <a:ext uri="{FF2B5EF4-FFF2-40B4-BE49-F238E27FC236}">
                  <a16:creationId xmlns:a16="http://schemas.microsoft.com/office/drawing/2014/main" id="{BAD13A49-5CC1-AD4A-B5D5-72784032F3FC}"/>
                </a:ext>
              </a:extLst>
            </p:cNvPr>
            <p:cNvSpPr/>
            <p:nvPr/>
          </p:nvSpPr>
          <p:spPr>
            <a:xfrm>
              <a:off x="5570588" y="1537883"/>
              <a:ext cx="3974832" cy="35641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0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Google Shape;180;p20">
              <a:extLst>
                <a:ext uri="{FF2B5EF4-FFF2-40B4-BE49-F238E27FC236}">
                  <a16:creationId xmlns:a16="http://schemas.microsoft.com/office/drawing/2014/main" id="{47A49435-A1E5-E748-9389-50375B756108}"/>
                </a:ext>
              </a:extLst>
            </p:cNvPr>
            <p:cNvSpPr/>
            <p:nvPr/>
          </p:nvSpPr>
          <p:spPr>
            <a:xfrm>
              <a:off x="7527267" y="2686022"/>
              <a:ext cx="743864" cy="4851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Google Shape;181;p20">
              <a:extLst>
                <a:ext uri="{FF2B5EF4-FFF2-40B4-BE49-F238E27FC236}">
                  <a16:creationId xmlns:a16="http://schemas.microsoft.com/office/drawing/2014/main" id="{D477E249-3F99-0E4F-9B7C-27C53681D811}"/>
                </a:ext>
              </a:extLst>
            </p:cNvPr>
            <p:cNvSpPr/>
            <p:nvPr/>
          </p:nvSpPr>
          <p:spPr>
            <a:xfrm>
              <a:off x="5570588" y="1552413"/>
              <a:ext cx="1956678" cy="3250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0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2" y="f2"/>
                  </a:moveTo>
                  <a:lnTo>
                    <a:pt x="f2" y="f4"/>
                  </a:lnTo>
                  <a:lnTo>
                    <a:pt x="f3" y="f4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Google Shape;182;p20">
              <a:extLst>
                <a:ext uri="{FF2B5EF4-FFF2-40B4-BE49-F238E27FC236}">
                  <a16:creationId xmlns:a16="http://schemas.microsoft.com/office/drawing/2014/main" id="{41228074-CDB4-F146-B7E3-744542AB3C64}"/>
                </a:ext>
              </a:extLst>
            </p:cNvPr>
            <p:cNvSpPr/>
            <p:nvPr/>
          </p:nvSpPr>
          <p:spPr>
            <a:xfrm>
              <a:off x="5570588" y="2686022"/>
              <a:ext cx="743864" cy="27813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Google Shape;183;p20">
              <a:extLst>
                <a:ext uri="{FF2B5EF4-FFF2-40B4-BE49-F238E27FC236}">
                  <a16:creationId xmlns:a16="http://schemas.microsoft.com/office/drawing/2014/main" id="{354A3E5D-6A7C-5746-8D2E-D2B81B563658}"/>
                </a:ext>
              </a:extLst>
            </p:cNvPr>
            <p:cNvSpPr/>
            <p:nvPr/>
          </p:nvSpPr>
          <p:spPr>
            <a:xfrm>
              <a:off x="5570588" y="2686022"/>
              <a:ext cx="743864" cy="16332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Google Shape;184;p20">
              <a:extLst>
                <a:ext uri="{FF2B5EF4-FFF2-40B4-BE49-F238E27FC236}">
                  <a16:creationId xmlns:a16="http://schemas.microsoft.com/office/drawing/2014/main" id="{3327A348-29F3-0A4B-8EAE-DA681D445213}"/>
                </a:ext>
              </a:extLst>
            </p:cNvPr>
            <p:cNvSpPr/>
            <p:nvPr/>
          </p:nvSpPr>
          <p:spPr>
            <a:xfrm>
              <a:off x="5570588" y="2686022"/>
              <a:ext cx="743864" cy="4851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Google Shape;186;p20">
              <a:extLst>
                <a:ext uri="{FF2B5EF4-FFF2-40B4-BE49-F238E27FC236}">
                  <a16:creationId xmlns:a16="http://schemas.microsoft.com/office/drawing/2014/main" id="{420D1BBE-F22B-954A-A86B-7E8BD7E33579}"/>
                </a:ext>
              </a:extLst>
            </p:cNvPr>
            <p:cNvSpPr/>
            <p:nvPr/>
          </p:nvSpPr>
          <p:spPr>
            <a:xfrm>
              <a:off x="3613909" y="2686022"/>
              <a:ext cx="743864" cy="27813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Google Shape;187;p20">
              <a:extLst>
                <a:ext uri="{FF2B5EF4-FFF2-40B4-BE49-F238E27FC236}">
                  <a16:creationId xmlns:a16="http://schemas.microsoft.com/office/drawing/2014/main" id="{563048EC-9E0A-9A4A-BCDE-A16A8A11F720}"/>
                </a:ext>
              </a:extLst>
            </p:cNvPr>
            <p:cNvSpPr/>
            <p:nvPr/>
          </p:nvSpPr>
          <p:spPr>
            <a:xfrm>
              <a:off x="3613909" y="2686022"/>
              <a:ext cx="743864" cy="16332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Google Shape;188;p20">
              <a:extLst>
                <a:ext uri="{FF2B5EF4-FFF2-40B4-BE49-F238E27FC236}">
                  <a16:creationId xmlns:a16="http://schemas.microsoft.com/office/drawing/2014/main" id="{732D376A-A6F2-B44A-B536-ADACB3AB3A0A}"/>
                </a:ext>
              </a:extLst>
            </p:cNvPr>
            <p:cNvSpPr/>
            <p:nvPr/>
          </p:nvSpPr>
          <p:spPr>
            <a:xfrm>
              <a:off x="3613909" y="2686022"/>
              <a:ext cx="743864" cy="4851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Google Shape;189;p20">
              <a:extLst>
                <a:ext uri="{FF2B5EF4-FFF2-40B4-BE49-F238E27FC236}">
                  <a16:creationId xmlns:a16="http://schemas.microsoft.com/office/drawing/2014/main" id="{10CB2F3B-9C5D-EC45-B7B7-09F0E28146FB}"/>
                </a:ext>
              </a:extLst>
            </p:cNvPr>
            <p:cNvSpPr/>
            <p:nvPr/>
          </p:nvSpPr>
          <p:spPr>
            <a:xfrm>
              <a:off x="3613909" y="1552733"/>
              <a:ext cx="1956678" cy="3247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0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3" y="f2"/>
                  </a:moveTo>
                  <a:lnTo>
                    <a:pt x="f3" y="f4"/>
                  </a:lnTo>
                  <a:lnTo>
                    <a:pt x="f2" y="f4"/>
                  </a:lnTo>
                  <a:lnTo>
                    <a:pt x="f2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Google Shape;190;p20">
              <a:extLst>
                <a:ext uri="{FF2B5EF4-FFF2-40B4-BE49-F238E27FC236}">
                  <a16:creationId xmlns:a16="http://schemas.microsoft.com/office/drawing/2014/main" id="{69801A0E-461B-0647-866E-F7D204E91170}"/>
                </a:ext>
              </a:extLst>
            </p:cNvPr>
            <p:cNvSpPr/>
            <p:nvPr/>
          </p:nvSpPr>
          <p:spPr>
            <a:xfrm>
              <a:off x="1657231" y="2686022"/>
              <a:ext cx="743864" cy="16332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Google Shape;191;p20">
              <a:extLst>
                <a:ext uri="{FF2B5EF4-FFF2-40B4-BE49-F238E27FC236}">
                  <a16:creationId xmlns:a16="http://schemas.microsoft.com/office/drawing/2014/main" id="{91E42035-15D9-7043-9E17-66F8AEB3FF63}"/>
                </a:ext>
              </a:extLst>
            </p:cNvPr>
            <p:cNvSpPr/>
            <p:nvPr/>
          </p:nvSpPr>
          <p:spPr>
            <a:xfrm>
              <a:off x="1657231" y="2686022"/>
              <a:ext cx="743864" cy="48512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Google Shape;192;p20">
              <a:extLst>
                <a:ext uri="{FF2B5EF4-FFF2-40B4-BE49-F238E27FC236}">
                  <a16:creationId xmlns:a16="http://schemas.microsoft.com/office/drawing/2014/main" id="{C1CE9ED2-3AEE-EC40-8214-3D5449C4E20F}"/>
                </a:ext>
              </a:extLst>
            </p:cNvPr>
            <p:cNvSpPr/>
            <p:nvPr/>
          </p:nvSpPr>
          <p:spPr>
            <a:xfrm>
              <a:off x="1659992" y="1553053"/>
              <a:ext cx="3905301" cy="3247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val 60000"/>
                <a:gd name="f5" fmla="*/ f0 1 120000"/>
                <a:gd name="f6" fmla="*/ f1 1 120000"/>
                <a:gd name="f7" fmla="val f2"/>
                <a:gd name="f8" fmla="val f3"/>
                <a:gd name="f9" fmla="+- f8 0 f7"/>
                <a:gd name="f10" fmla="*/ f9 1 120000"/>
                <a:gd name="f11" fmla="*/ f7 1 f10"/>
                <a:gd name="f12" fmla="*/ f8 1 f10"/>
                <a:gd name="f13" fmla="*/ f11 f5 1"/>
                <a:gd name="f14" fmla="*/ f12 f5 1"/>
                <a:gd name="f15" fmla="*/ f12 f6 1"/>
                <a:gd name="f16" fmla="*/ f11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3" t="f16" r="f14" b="f15"/>
              <a:pathLst>
                <a:path w="120000" h="120000">
                  <a:moveTo>
                    <a:pt x="f3" y="f2"/>
                  </a:moveTo>
                  <a:lnTo>
                    <a:pt x="f3" y="f4"/>
                  </a:lnTo>
                  <a:lnTo>
                    <a:pt x="f2" y="f4"/>
                  </a:lnTo>
                  <a:lnTo>
                    <a:pt x="f2" y="f3"/>
                  </a:lnTo>
                </a:path>
              </a:pathLst>
            </a:custGeom>
            <a:noFill/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Google Shape;196;p20">
              <a:extLst>
                <a:ext uri="{FF2B5EF4-FFF2-40B4-BE49-F238E27FC236}">
                  <a16:creationId xmlns:a16="http://schemas.microsoft.com/office/drawing/2014/main" id="{8F77B0ED-387A-B142-B1D3-E1058F767466}"/>
                </a:ext>
              </a:extLst>
            </p:cNvPr>
            <p:cNvSpPr/>
            <p:nvPr/>
          </p:nvSpPr>
          <p:spPr>
            <a:xfrm>
              <a:off x="5164677" y="59079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3" name="Google Shape;197;p20">
              <a:extLst>
                <a:ext uri="{FF2B5EF4-FFF2-40B4-BE49-F238E27FC236}">
                  <a16:creationId xmlns:a16="http://schemas.microsoft.com/office/drawing/2014/main" id="{65835F82-8A73-A444-9FCD-C0BF316F2DBE}"/>
                </a:ext>
              </a:extLst>
            </p:cNvPr>
            <p:cNvSpPr/>
            <p:nvPr/>
          </p:nvSpPr>
          <p:spPr>
            <a:xfrm>
              <a:off x="5164677" y="59079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4" name="Google Shape;198;p20">
              <a:extLst>
                <a:ext uri="{FF2B5EF4-FFF2-40B4-BE49-F238E27FC236}">
                  <a16:creationId xmlns:a16="http://schemas.microsoft.com/office/drawing/2014/main" id="{31296CD5-6CCA-4640-A98C-9A42EE701933}"/>
                </a:ext>
              </a:extLst>
            </p:cNvPr>
            <p:cNvSpPr/>
            <p:nvPr/>
          </p:nvSpPr>
          <p:spPr>
            <a:xfrm>
              <a:off x="4760412" y="73633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5" name="Google Shape;199;p20">
              <a:extLst>
                <a:ext uri="{FF2B5EF4-FFF2-40B4-BE49-F238E27FC236}">
                  <a16:creationId xmlns:a16="http://schemas.microsoft.com/office/drawing/2014/main" id="{97F76658-8570-7A48-97B7-712BBA5DB2FE}"/>
                </a:ext>
              </a:extLst>
            </p:cNvPr>
            <p:cNvSpPr txBox="1"/>
            <p:nvPr/>
          </p:nvSpPr>
          <p:spPr>
            <a:xfrm>
              <a:off x="4760412" y="73633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President</a:t>
              </a: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6" name="Google Shape;212;p20">
              <a:extLst>
                <a:ext uri="{FF2B5EF4-FFF2-40B4-BE49-F238E27FC236}">
                  <a16:creationId xmlns:a16="http://schemas.microsoft.com/office/drawing/2014/main" id="{52D555C3-B15D-8D44-AEFC-4B12A54264E8}"/>
                </a:ext>
              </a:extLst>
            </p:cNvPr>
            <p:cNvSpPr/>
            <p:nvPr/>
          </p:nvSpPr>
          <p:spPr>
            <a:xfrm>
              <a:off x="1252956" y="187747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7" name="Google Shape;213;p20">
              <a:extLst>
                <a:ext uri="{FF2B5EF4-FFF2-40B4-BE49-F238E27FC236}">
                  <a16:creationId xmlns:a16="http://schemas.microsoft.com/office/drawing/2014/main" id="{88E6AF2D-8A37-9846-B9F6-11E0FBB06CBE}"/>
                </a:ext>
              </a:extLst>
            </p:cNvPr>
            <p:cNvSpPr/>
            <p:nvPr/>
          </p:nvSpPr>
          <p:spPr>
            <a:xfrm>
              <a:off x="1252956" y="187747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8" name="Google Shape;216;p20">
              <a:extLst>
                <a:ext uri="{FF2B5EF4-FFF2-40B4-BE49-F238E27FC236}">
                  <a16:creationId xmlns:a16="http://schemas.microsoft.com/office/drawing/2014/main" id="{C586A192-F32A-7748-9A4A-381667FBB8B0}"/>
                </a:ext>
              </a:extLst>
            </p:cNvPr>
            <p:cNvSpPr/>
            <p:nvPr/>
          </p:nvSpPr>
          <p:spPr>
            <a:xfrm>
              <a:off x="2304068" y="302560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Google Shape;217;p20">
              <a:extLst>
                <a:ext uri="{FF2B5EF4-FFF2-40B4-BE49-F238E27FC236}">
                  <a16:creationId xmlns:a16="http://schemas.microsoft.com/office/drawing/2014/main" id="{A085C113-27EC-2045-B02F-1ACC053A0685}"/>
                </a:ext>
              </a:extLst>
            </p:cNvPr>
            <p:cNvSpPr/>
            <p:nvPr/>
          </p:nvSpPr>
          <p:spPr>
            <a:xfrm>
              <a:off x="2304068" y="302560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0" name="Google Shape;218;p20">
              <a:extLst>
                <a:ext uri="{FF2B5EF4-FFF2-40B4-BE49-F238E27FC236}">
                  <a16:creationId xmlns:a16="http://schemas.microsoft.com/office/drawing/2014/main" id="{6991D029-6576-0E4A-A992-E6BB9AB0F865}"/>
                </a:ext>
              </a:extLst>
            </p:cNvPr>
            <p:cNvSpPr/>
            <p:nvPr/>
          </p:nvSpPr>
          <p:spPr>
            <a:xfrm>
              <a:off x="1899794" y="317114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Google Shape;219;p20">
              <a:extLst>
                <a:ext uri="{FF2B5EF4-FFF2-40B4-BE49-F238E27FC236}">
                  <a16:creationId xmlns:a16="http://schemas.microsoft.com/office/drawing/2014/main" id="{0A0D4667-B2B3-F04A-8FA3-4C8F8B511842}"/>
                </a:ext>
              </a:extLst>
            </p:cNvPr>
            <p:cNvSpPr txBox="1"/>
            <p:nvPr/>
          </p:nvSpPr>
          <p:spPr>
            <a:xfrm>
              <a:off x="1899794" y="317114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Academic Development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2" name="Google Shape;220;p20">
              <a:extLst>
                <a:ext uri="{FF2B5EF4-FFF2-40B4-BE49-F238E27FC236}">
                  <a16:creationId xmlns:a16="http://schemas.microsoft.com/office/drawing/2014/main" id="{C0D36D54-5B05-AD46-A637-380B25138C88}"/>
                </a:ext>
              </a:extLst>
            </p:cNvPr>
            <p:cNvSpPr/>
            <p:nvPr/>
          </p:nvSpPr>
          <p:spPr>
            <a:xfrm>
              <a:off x="2304068" y="417374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Google Shape;221;p20">
              <a:extLst>
                <a:ext uri="{FF2B5EF4-FFF2-40B4-BE49-F238E27FC236}">
                  <a16:creationId xmlns:a16="http://schemas.microsoft.com/office/drawing/2014/main" id="{D2037EA1-F53B-0E48-B1AE-84B52B033E08}"/>
                </a:ext>
              </a:extLst>
            </p:cNvPr>
            <p:cNvSpPr/>
            <p:nvPr/>
          </p:nvSpPr>
          <p:spPr>
            <a:xfrm>
              <a:off x="2304068" y="417374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4" name="Google Shape;222;p20">
              <a:extLst>
                <a:ext uri="{FF2B5EF4-FFF2-40B4-BE49-F238E27FC236}">
                  <a16:creationId xmlns:a16="http://schemas.microsoft.com/office/drawing/2014/main" id="{50740AAE-1054-044E-A13A-7B883C05C0FF}"/>
                </a:ext>
              </a:extLst>
            </p:cNvPr>
            <p:cNvSpPr/>
            <p:nvPr/>
          </p:nvSpPr>
          <p:spPr>
            <a:xfrm>
              <a:off x="1899794" y="431927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5" name="Google Shape;223;p20">
              <a:extLst>
                <a:ext uri="{FF2B5EF4-FFF2-40B4-BE49-F238E27FC236}">
                  <a16:creationId xmlns:a16="http://schemas.microsoft.com/office/drawing/2014/main" id="{71420732-3AC8-2349-A3A3-60FDF4BEF49B}"/>
                </a:ext>
              </a:extLst>
            </p:cNvPr>
            <p:cNvSpPr txBox="1"/>
            <p:nvPr/>
          </p:nvSpPr>
          <p:spPr>
            <a:xfrm>
              <a:off x="1912321" y="431927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Student Welfare</a:t>
              </a:r>
            </a:p>
          </p:txBody>
        </p:sp>
        <p:sp>
          <p:nvSpPr>
            <p:cNvPr id="36" name="Google Shape;224;p20">
              <a:extLst>
                <a:ext uri="{FF2B5EF4-FFF2-40B4-BE49-F238E27FC236}">
                  <a16:creationId xmlns:a16="http://schemas.microsoft.com/office/drawing/2014/main" id="{0792DF33-545D-5E49-81D5-111D42526AAF}"/>
                </a:ext>
              </a:extLst>
            </p:cNvPr>
            <p:cNvSpPr/>
            <p:nvPr/>
          </p:nvSpPr>
          <p:spPr>
            <a:xfrm>
              <a:off x="3209635" y="187747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Google Shape;225;p20">
              <a:extLst>
                <a:ext uri="{FF2B5EF4-FFF2-40B4-BE49-F238E27FC236}">
                  <a16:creationId xmlns:a16="http://schemas.microsoft.com/office/drawing/2014/main" id="{026BA47C-1BD9-F046-823A-B82075AA6A86}"/>
                </a:ext>
              </a:extLst>
            </p:cNvPr>
            <p:cNvSpPr/>
            <p:nvPr/>
          </p:nvSpPr>
          <p:spPr>
            <a:xfrm>
              <a:off x="3209635" y="187747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Google Shape;226;p20">
              <a:extLst>
                <a:ext uri="{FF2B5EF4-FFF2-40B4-BE49-F238E27FC236}">
                  <a16:creationId xmlns:a16="http://schemas.microsoft.com/office/drawing/2014/main" id="{445CFD49-D39D-6F47-A981-24F966BD8EFD}"/>
                </a:ext>
              </a:extLst>
            </p:cNvPr>
            <p:cNvSpPr/>
            <p:nvPr/>
          </p:nvSpPr>
          <p:spPr>
            <a:xfrm>
              <a:off x="2805360" y="2023009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39" name="Google Shape;227;p20">
              <a:extLst>
                <a:ext uri="{FF2B5EF4-FFF2-40B4-BE49-F238E27FC236}">
                  <a16:creationId xmlns:a16="http://schemas.microsoft.com/office/drawing/2014/main" id="{55423477-E4E5-7845-9696-B3A1284208B7}"/>
                </a:ext>
              </a:extLst>
            </p:cNvPr>
            <p:cNvSpPr txBox="1"/>
            <p:nvPr/>
          </p:nvSpPr>
          <p:spPr>
            <a:xfrm>
              <a:off x="2805360" y="2023009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Vice President (Executive)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0" name="Google Shape;228;p20">
              <a:extLst>
                <a:ext uri="{FF2B5EF4-FFF2-40B4-BE49-F238E27FC236}">
                  <a16:creationId xmlns:a16="http://schemas.microsoft.com/office/drawing/2014/main" id="{8764A447-69CA-3143-B589-80624BD700E7}"/>
                </a:ext>
              </a:extLst>
            </p:cNvPr>
            <p:cNvSpPr/>
            <p:nvPr/>
          </p:nvSpPr>
          <p:spPr>
            <a:xfrm>
              <a:off x="4260747" y="302560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1" name="Google Shape;229;p20">
              <a:extLst>
                <a:ext uri="{FF2B5EF4-FFF2-40B4-BE49-F238E27FC236}">
                  <a16:creationId xmlns:a16="http://schemas.microsoft.com/office/drawing/2014/main" id="{E7DFD224-3A20-864E-B6D6-8E91BDF7C53B}"/>
                </a:ext>
              </a:extLst>
            </p:cNvPr>
            <p:cNvSpPr/>
            <p:nvPr/>
          </p:nvSpPr>
          <p:spPr>
            <a:xfrm>
              <a:off x="4260747" y="302560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2" name="Google Shape;230;p20">
              <a:extLst>
                <a:ext uri="{FF2B5EF4-FFF2-40B4-BE49-F238E27FC236}">
                  <a16:creationId xmlns:a16="http://schemas.microsoft.com/office/drawing/2014/main" id="{A1290C2F-EA09-F641-B044-4DF3699BFBF6}"/>
                </a:ext>
              </a:extLst>
            </p:cNvPr>
            <p:cNvSpPr/>
            <p:nvPr/>
          </p:nvSpPr>
          <p:spPr>
            <a:xfrm>
              <a:off x="3856472" y="317114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Google Shape;231;p20">
              <a:extLst>
                <a:ext uri="{FF2B5EF4-FFF2-40B4-BE49-F238E27FC236}">
                  <a16:creationId xmlns:a16="http://schemas.microsoft.com/office/drawing/2014/main" id="{E156557E-72B0-6E4D-AB5C-6E707F5C1974}"/>
                </a:ext>
              </a:extLst>
            </p:cNvPr>
            <p:cNvSpPr txBox="1"/>
            <p:nvPr/>
          </p:nvSpPr>
          <p:spPr>
            <a:xfrm>
              <a:off x="3856472" y="317114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Membership &amp; Alumni Affairs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Google Shape;232;p20">
              <a:extLst>
                <a:ext uri="{FF2B5EF4-FFF2-40B4-BE49-F238E27FC236}">
                  <a16:creationId xmlns:a16="http://schemas.microsoft.com/office/drawing/2014/main" id="{9A8C00D9-4282-B940-B015-68800FD5C5EC}"/>
                </a:ext>
              </a:extLst>
            </p:cNvPr>
            <p:cNvSpPr/>
            <p:nvPr/>
          </p:nvSpPr>
          <p:spPr>
            <a:xfrm>
              <a:off x="4260747" y="417374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Google Shape;233;p20">
              <a:extLst>
                <a:ext uri="{FF2B5EF4-FFF2-40B4-BE49-F238E27FC236}">
                  <a16:creationId xmlns:a16="http://schemas.microsoft.com/office/drawing/2014/main" id="{5EBF0D54-AA61-174E-87CD-C0CE51C78221}"/>
                </a:ext>
              </a:extLst>
            </p:cNvPr>
            <p:cNvSpPr/>
            <p:nvPr/>
          </p:nvSpPr>
          <p:spPr>
            <a:xfrm>
              <a:off x="4260747" y="417374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Google Shape;234;p20">
              <a:extLst>
                <a:ext uri="{FF2B5EF4-FFF2-40B4-BE49-F238E27FC236}">
                  <a16:creationId xmlns:a16="http://schemas.microsoft.com/office/drawing/2014/main" id="{A52F1282-7687-8E43-B797-DC7C85947290}"/>
                </a:ext>
              </a:extLst>
            </p:cNvPr>
            <p:cNvSpPr/>
            <p:nvPr/>
          </p:nvSpPr>
          <p:spPr>
            <a:xfrm>
              <a:off x="3856472" y="431927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Google Shape;235;p20">
              <a:extLst>
                <a:ext uri="{FF2B5EF4-FFF2-40B4-BE49-F238E27FC236}">
                  <a16:creationId xmlns:a16="http://schemas.microsoft.com/office/drawing/2014/main" id="{1F795FBD-56CF-1F41-9418-80A2B40C7F64}"/>
                </a:ext>
              </a:extLst>
            </p:cNvPr>
            <p:cNvSpPr txBox="1"/>
            <p:nvPr/>
          </p:nvSpPr>
          <p:spPr>
            <a:xfrm>
              <a:off x="3856472" y="431927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Information &amp; Technology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Google Shape;236;p20">
              <a:extLst>
                <a:ext uri="{FF2B5EF4-FFF2-40B4-BE49-F238E27FC236}">
                  <a16:creationId xmlns:a16="http://schemas.microsoft.com/office/drawing/2014/main" id="{3610D060-2F28-4B48-8D52-39E8BA8D6446}"/>
                </a:ext>
              </a:extLst>
            </p:cNvPr>
            <p:cNvSpPr/>
            <p:nvPr/>
          </p:nvSpPr>
          <p:spPr>
            <a:xfrm>
              <a:off x="4260747" y="532187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Google Shape;237;p20">
              <a:extLst>
                <a:ext uri="{FF2B5EF4-FFF2-40B4-BE49-F238E27FC236}">
                  <a16:creationId xmlns:a16="http://schemas.microsoft.com/office/drawing/2014/main" id="{3808ABFF-1760-C047-BCFB-9CE08394C93E}"/>
                </a:ext>
              </a:extLst>
            </p:cNvPr>
            <p:cNvSpPr/>
            <p:nvPr/>
          </p:nvSpPr>
          <p:spPr>
            <a:xfrm>
              <a:off x="4260747" y="532187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Google Shape;238;p20">
              <a:extLst>
                <a:ext uri="{FF2B5EF4-FFF2-40B4-BE49-F238E27FC236}">
                  <a16:creationId xmlns:a16="http://schemas.microsoft.com/office/drawing/2014/main" id="{464CDD0A-4BDD-1443-BA4F-158AB4CE0D2E}"/>
                </a:ext>
              </a:extLst>
            </p:cNvPr>
            <p:cNvSpPr/>
            <p:nvPr/>
          </p:nvSpPr>
          <p:spPr>
            <a:xfrm>
              <a:off x="3856472" y="5467417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1" name="Google Shape;239;p20">
              <a:extLst>
                <a:ext uri="{FF2B5EF4-FFF2-40B4-BE49-F238E27FC236}">
                  <a16:creationId xmlns:a16="http://schemas.microsoft.com/office/drawing/2014/main" id="{CB881C1A-2CB0-B34A-B4B9-67FBBF8E192F}"/>
                </a:ext>
              </a:extLst>
            </p:cNvPr>
            <p:cNvSpPr txBox="1"/>
            <p:nvPr/>
          </p:nvSpPr>
          <p:spPr>
            <a:xfrm>
              <a:off x="3856472" y="5467417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Publication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2" name="Google Shape;240;p20">
              <a:extLst>
                <a:ext uri="{FF2B5EF4-FFF2-40B4-BE49-F238E27FC236}">
                  <a16:creationId xmlns:a16="http://schemas.microsoft.com/office/drawing/2014/main" id="{422BA7DA-66DE-D84E-A746-348490AF52CF}"/>
                </a:ext>
              </a:extLst>
            </p:cNvPr>
            <p:cNvSpPr/>
            <p:nvPr/>
          </p:nvSpPr>
          <p:spPr>
            <a:xfrm>
              <a:off x="5166314" y="187747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3" name="Google Shape;241;p20">
              <a:extLst>
                <a:ext uri="{FF2B5EF4-FFF2-40B4-BE49-F238E27FC236}">
                  <a16:creationId xmlns:a16="http://schemas.microsoft.com/office/drawing/2014/main" id="{EFA109B1-EFD5-A448-82EC-7A78AC313724}"/>
                </a:ext>
              </a:extLst>
            </p:cNvPr>
            <p:cNvSpPr/>
            <p:nvPr/>
          </p:nvSpPr>
          <p:spPr>
            <a:xfrm>
              <a:off x="5166314" y="187747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4" name="Google Shape;242;p20">
              <a:extLst>
                <a:ext uri="{FF2B5EF4-FFF2-40B4-BE49-F238E27FC236}">
                  <a16:creationId xmlns:a16="http://schemas.microsoft.com/office/drawing/2014/main" id="{7A8946AB-874E-0144-9921-383E5CE94610}"/>
                </a:ext>
              </a:extLst>
            </p:cNvPr>
            <p:cNvSpPr/>
            <p:nvPr/>
          </p:nvSpPr>
          <p:spPr>
            <a:xfrm>
              <a:off x="4762048" y="2023009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5" name="Google Shape;243;p20">
              <a:extLst>
                <a:ext uri="{FF2B5EF4-FFF2-40B4-BE49-F238E27FC236}">
                  <a16:creationId xmlns:a16="http://schemas.microsoft.com/office/drawing/2014/main" id="{813D2CEC-3F82-DC4B-93DC-0A6ED842BCED}"/>
                </a:ext>
              </a:extLst>
            </p:cNvPr>
            <p:cNvSpPr txBox="1"/>
            <p:nvPr/>
          </p:nvSpPr>
          <p:spPr>
            <a:xfrm>
              <a:off x="4762048" y="2023009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Vice President (External)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6" name="Google Shape;244;p20">
              <a:extLst>
                <a:ext uri="{FF2B5EF4-FFF2-40B4-BE49-F238E27FC236}">
                  <a16:creationId xmlns:a16="http://schemas.microsoft.com/office/drawing/2014/main" id="{B4737F4D-EB9F-5A41-B0DD-0CB13E5F8AFC}"/>
                </a:ext>
              </a:extLst>
            </p:cNvPr>
            <p:cNvSpPr/>
            <p:nvPr/>
          </p:nvSpPr>
          <p:spPr>
            <a:xfrm>
              <a:off x="6217426" y="302560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7" name="Google Shape;245;p20">
              <a:extLst>
                <a:ext uri="{FF2B5EF4-FFF2-40B4-BE49-F238E27FC236}">
                  <a16:creationId xmlns:a16="http://schemas.microsoft.com/office/drawing/2014/main" id="{8C40E601-6418-0A44-A93B-DD3F0EF464E9}"/>
                </a:ext>
              </a:extLst>
            </p:cNvPr>
            <p:cNvSpPr/>
            <p:nvPr/>
          </p:nvSpPr>
          <p:spPr>
            <a:xfrm>
              <a:off x="6217426" y="302560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8" name="Google Shape;246;p20">
              <a:extLst>
                <a:ext uri="{FF2B5EF4-FFF2-40B4-BE49-F238E27FC236}">
                  <a16:creationId xmlns:a16="http://schemas.microsoft.com/office/drawing/2014/main" id="{A679C4E7-78DF-4347-8C96-BC55F3E97077}"/>
                </a:ext>
              </a:extLst>
            </p:cNvPr>
            <p:cNvSpPr/>
            <p:nvPr/>
          </p:nvSpPr>
          <p:spPr>
            <a:xfrm>
              <a:off x="5813151" y="317114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59" name="Google Shape;247;p20">
              <a:extLst>
                <a:ext uri="{FF2B5EF4-FFF2-40B4-BE49-F238E27FC236}">
                  <a16:creationId xmlns:a16="http://schemas.microsoft.com/office/drawing/2014/main" id="{361C5107-CC30-FF47-B5E8-09083006CBDE}"/>
                </a:ext>
              </a:extLst>
            </p:cNvPr>
            <p:cNvSpPr txBox="1"/>
            <p:nvPr/>
          </p:nvSpPr>
          <p:spPr>
            <a:xfrm>
              <a:off x="5813151" y="317114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International Liaison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0" name="Google Shape;248;p20">
              <a:extLst>
                <a:ext uri="{FF2B5EF4-FFF2-40B4-BE49-F238E27FC236}">
                  <a16:creationId xmlns:a16="http://schemas.microsoft.com/office/drawing/2014/main" id="{95D0700E-031E-6C4C-83C4-00A2968BB96A}"/>
                </a:ext>
              </a:extLst>
            </p:cNvPr>
            <p:cNvSpPr/>
            <p:nvPr/>
          </p:nvSpPr>
          <p:spPr>
            <a:xfrm>
              <a:off x="6217426" y="417374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1" name="Google Shape;249;p20">
              <a:extLst>
                <a:ext uri="{FF2B5EF4-FFF2-40B4-BE49-F238E27FC236}">
                  <a16:creationId xmlns:a16="http://schemas.microsoft.com/office/drawing/2014/main" id="{B052BCF2-C120-6C4B-8D43-C90C8451030A}"/>
                </a:ext>
              </a:extLst>
            </p:cNvPr>
            <p:cNvSpPr/>
            <p:nvPr/>
          </p:nvSpPr>
          <p:spPr>
            <a:xfrm>
              <a:off x="6217426" y="417374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2" name="Google Shape;250;p20">
              <a:extLst>
                <a:ext uri="{FF2B5EF4-FFF2-40B4-BE49-F238E27FC236}">
                  <a16:creationId xmlns:a16="http://schemas.microsoft.com/office/drawing/2014/main" id="{5CF9C4A9-D883-814D-8B0F-425347135495}"/>
                </a:ext>
              </a:extLst>
            </p:cNvPr>
            <p:cNvSpPr/>
            <p:nvPr/>
          </p:nvSpPr>
          <p:spPr>
            <a:xfrm>
              <a:off x="5813151" y="431927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3" name="Google Shape;251;p20">
              <a:extLst>
                <a:ext uri="{FF2B5EF4-FFF2-40B4-BE49-F238E27FC236}">
                  <a16:creationId xmlns:a16="http://schemas.microsoft.com/office/drawing/2014/main" id="{1E819834-09AD-DF48-AFC1-CD488345BC1E}"/>
                </a:ext>
              </a:extLst>
            </p:cNvPr>
            <p:cNvSpPr txBox="1"/>
            <p:nvPr/>
          </p:nvSpPr>
          <p:spPr>
            <a:xfrm>
              <a:off x="5813151" y="431927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Career Development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Google Shape;252;p20">
              <a:extLst>
                <a:ext uri="{FF2B5EF4-FFF2-40B4-BE49-F238E27FC236}">
                  <a16:creationId xmlns:a16="http://schemas.microsoft.com/office/drawing/2014/main" id="{CAAB7D98-752E-BC4F-942E-943D9315FB62}"/>
                </a:ext>
              </a:extLst>
            </p:cNvPr>
            <p:cNvSpPr/>
            <p:nvPr/>
          </p:nvSpPr>
          <p:spPr>
            <a:xfrm>
              <a:off x="6217426" y="532187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5" name="Google Shape;253;p20">
              <a:extLst>
                <a:ext uri="{FF2B5EF4-FFF2-40B4-BE49-F238E27FC236}">
                  <a16:creationId xmlns:a16="http://schemas.microsoft.com/office/drawing/2014/main" id="{40229F06-1BDF-9940-A616-29BA9FAF3FF9}"/>
                </a:ext>
              </a:extLst>
            </p:cNvPr>
            <p:cNvSpPr/>
            <p:nvPr/>
          </p:nvSpPr>
          <p:spPr>
            <a:xfrm>
              <a:off x="6217426" y="532187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6" name="Google Shape;254;p20">
              <a:extLst>
                <a:ext uri="{FF2B5EF4-FFF2-40B4-BE49-F238E27FC236}">
                  <a16:creationId xmlns:a16="http://schemas.microsoft.com/office/drawing/2014/main" id="{782ECADB-1B7D-8942-9691-B369152074C7}"/>
                </a:ext>
              </a:extLst>
            </p:cNvPr>
            <p:cNvSpPr/>
            <p:nvPr/>
          </p:nvSpPr>
          <p:spPr>
            <a:xfrm>
              <a:off x="5813151" y="5467417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Google Shape;255;p20">
              <a:extLst>
                <a:ext uri="{FF2B5EF4-FFF2-40B4-BE49-F238E27FC236}">
                  <a16:creationId xmlns:a16="http://schemas.microsoft.com/office/drawing/2014/main" id="{B74C12AB-1EDF-E548-B58F-69E7B9D65216}"/>
                </a:ext>
              </a:extLst>
            </p:cNvPr>
            <p:cNvSpPr txBox="1"/>
            <p:nvPr/>
          </p:nvSpPr>
          <p:spPr>
            <a:xfrm>
              <a:off x="5813151" y="5467417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Social Programme</a:t>
              </a:r>
            </a:p>
          </p:txBody>
        </p:sp>
        <p:sp>
          <p:nvSpPr>
            <p:cNvPr id="68" name="Google Shape;256;p20">
              <a:extLst>
                <a:ext uri="{FF2B5EF4-FFF2-40B4-BE49-F238E27FC236}">
                  <a16:creationId xmlns:a16="http://schemas.microsoft.com/office/drawing/2014/main" id="{7EA0C4A8-78E8-D543-80AD-69A4CC178D69}"/>
                </a:ext>
              </a:extLst>
            </p:cNvPr>
            <p:cNvSpPr/>
            <p:nvPr/>
          </p:nvSpPr>
          <p:spPr>
            <a:xfrm>
              <a:off x="7122993" y="187747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69" name="Google Shape;257;p20">
              <a:extLst>
                <a:ext uri="{FF2B5EF4-FFF2-40B4-BE49-F238E27FC236}">
                  <a16:creationId xmlns:a16="http://schemas.microsoft.com/office/drawing/2014/main" id="{79FCE222-8575-A34D-A3E7-B93E1C6CBBD4}"/>
                </a:ext>
              </a:extLst>
            </p:cNvPr>
            <p:cNvSpPr/>
            <p:nvPr/>
          </p:nvSpPr>
          <p:spPr>
            <a:xfrm>
              <a:off x="7122993" y="187747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0" name="Google Shape;258;p20">
              <a:extLst>
                <a:ext uri="{FF2B5EF4-FFF2-40B4-BE49-F238E27FC236}">
                  <a16:creationId xmlns:a16="http://schemas.microsoft.com/office/drawing/2014/main" id="{A61158CA-BFC2-5B45-B9B8-E68F15AEDAB7}"/>
                </a:ext>
              </a:extLst>
            </p:cNvPr>
            <p:cNvSpPr/>
            <p:nvPr/>
          </p:nvSpPr>
          <p:spPr>
            <a:xfrm>
              <a:off x="6718727" y="2023009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1" name="Google Shape;259;p20">
              <a:extLst>
                <a:ext uri="{FF2B5EF4-FFF2-40B4-BE49-F238E27FC236}">
                  <a16:creationId xmlns:a16="http://schemas.microsoft.com/office/drawing/2014/main" id="{C1E69A03-943F-8747-9300-987465B7F24D}"/>
                </a:ext>
              </a:extLst>
            </p:cNvPr>
            <p:cNvSpPr txBox="1"/>
            <p:nvPr/>
          </p:nvSpPr>
          <p:spPr>
            <a:xfrm>
              <a:off x="6731255" y="2023009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General Secretary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2" name="Google Shape;260;p20">
              <a:extLst>
                <a:ext uri="{FF2B5EF4-FFF2-40B4-BE49-F238E27FC236}">
                  <a16:creationId xmlns:a16="http://schemas.microsoft.com/office/drawing/2014/main" id="{05224D3D-E37F-6740-821B-C429B9525B86}"/>
                </a:ext>
              </a:extLst>
            </p:cNvPr>
            <p:cNvSpPr/>
            <p:nvPr/>
          </p:nvSpPr>
          <p:spPr>
            <a:xfrm>
              <a:off x="8174105" y="302560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3" name="Google Shape;261;p20">
              <a:extLst>
                <a:ext uri="{FF2B5EF4-FFF2-40B4-BE49-F238E27FC236}">
                  <a16:creationId xmlns:a16="http://schemas.microsoft.com/office/drawing/2014/main" id="{C587FE89-72B7-FC46-B44C-D8D243F01599}"/>
                </a:ext>
              </a:extLst>
            </p:cNvPr>
            <p:cNvSpPr/>
            <p:nvPr/>
          </p:nvSpPr>
          <p:spPr>
            <a:xfrm>
              <a:off x="8174105" y="302560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4" name="Google Shape;262;p20">
              <a:extLst>
                <a:ext uri="{FF2B5EF4-FFF2-40B4-BE49-F238E27FC236}">
                  <a16:creationId xmlns:a16="http://schemas.microsoft.com/office/drawing/2014/main" id="{3E20F324-7EED-2641-9052-276C210B209F}"/>
                </a:ext>
              </a:extLst>
            </p:cNvPr>
            <p:cNvSpPr/>
            <p:nvPr/>
          </p:nvSpPr>
          <p:spPr>
            <a:xfrm>
              <a:off x="7769830" y="3171148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5" name="Google Shape;263;p20">
              <a:extLst>
                <a:ext uri="{FF2B5EF4-FFF2-40B4-BE49-F238E27FC236}">
                  <a16:creationId xmlns:a16="http://schemas.microsoft.com/office/drawing/2014/main" id="{851787BD-F9D5-1B41-B508-798CE4820A46}"/>
                </a:ext>
              </a:extLst>
            </p:cNvPr>
            <p:cNvSpPr txBox="1"/>
            <p:nvPr/>
          </p:nvSpPr>
          <p:spPr>
            <a:xfrm>
              <a:off x="7769830" y="3171148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Archive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6" name="Google Shape;264;p20">
              <a:extLst>
                <a:ext uri="{FF2B5EF4-FFF2-40B4-BE49-F238E27FC236}">
                  <a16:creationId xmlns:a16="http://schemas.microsoft.com/office/drawing/2014/main" id="{C0D130FA-0FE3-9446-B4D2-27A8264DF84E}"/>
                </a:ext>
              </a:extLst>
            </p:cNvPr>
            <p:cNvSpPr/>
            <p:nvPr/>
          </p:nvSpPr>
          <p:spPr>
            <a:xfrm>
              <a:off x="9079681" y="187747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7" name="Google Shape;265;p20">
              <a:extLst>
                <a:ext uri="{FF2B5EF4-FFF2-40B4-BE49-F238E27FC236}">
                  <a16:creationId xmlns:a16="http://schemas.microsoft.com/office/drawing/2014/main" id="{22019A23-1B24-1641-AC73-77F9BA1F76ED}"/>
                </a:ext>
              </a:extLst>
            </p:cNvPr>
            <p:cNvSpPr/>
            <p:nvPr/>
          </p:nvSpPr>
          <p:spPr>
            <a:xfrm>
              <a:off x="9079681" y="1877473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8" name="Google Shape;266;p20">
              <a:extLst>
                <a:ext uri="{FF2B5EF4-FFF2-40B4-BE49-F238E27FC236}">
                  <a16:creationId xmlns:a16="http://schemas.microsoft.com/office/drawing/2014/main" id="{CA66293E-C7A2-6F4B-AF90-D69459A0DA4A}"/>
                </a:ext>
              </a:extLst>
            </p:cNvPr>
            <p:cNvSpPr/>
            <p:nvPr/>
          </p:nvSpPr>
          <p:spPr>
            <a:xfrm>
              <a:off x="8675406" y="2023009"/>
              <a:ext cx="1617088" cy="51746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79" name="Google Shape;267;p20">
              <a:extLst>
                <a:ext uri="{FF2B5EF4-FFF2-40B4-BE49-F238E27FC236}">
                  <a16:creationId xmlns:a16="http://schemas.microsoft.com/office/drawing/2014/main" id="{D16D8A21-E002-7E46-8CA7-41E4D6DB8ADF}"/>
                </a:ext>
              </a:extLst>
            </p:cNvPr>
            <p:cNvSpPr txBox="1"/>
            <p:nvPr/>
          </p:nvSpPr>
          <p:spPr>
            <a:xfrm>
              <a:off x="8687933" y="2023009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Treasurer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0" name="Google Shape;180;p20">
              <a:extLst>
                <a:ext uri="{FF2B5EF4-FFF2-40B4-BE49-F238E27FC236}">
                  <a16:creationId xmlns:a16="http://schemas.microsoft.com/office/drawing/2014/main" id="{C79BB16E-67EF-9B48-B74C-1280B0F911E3}"/>
                </a:ext>
              </a:extLst>
            </p:cNvPr>
            <p:cNvSpPr/>
            <p:nvPr/>
          </p:nvSpPr>
          <p:spPr>
            <a:xfrm>
              <a:off x="7537444" y="3171148"/>
              <a:ext cx="743864" cy="114813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000"/>
                <a:gd name="f4" fmla="*/ f0 1 120000"/>
                <a:gd name="f5" fmla="*/ f1 1 120000"/>
                <a:gd name="f6" fmla="val f2"/>
                <a:gd name="f7" fmla="val f3"/>
                <a:gd name="f8" fmla="+- f7 0 f6"/>
                <a:gd name="f9" fmla="*/ f8 1 1200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120000" h="120000">
                  <a:moveTo>
                    <a:pt x="f2" y="f2"/>
                  </a:moveTo>
                  <a:lnTo>
                    <a:pt x="f2" y="f3"/>
                  </a:lnTo>
                  <a:lnTo>
                    <a:pt x="f3" y="f3"/>
                  </a:lnTo>
                </a:path>
              </a:pathLst>
            </a:custGeom>
            <a:noFill/>
            <a:ln w="12701" cap="flat">
              <a:solidFill>
                <a:srgbClr val="FFC000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Google Shape;260;p20">
              <a:extLst>
                <a:ext uri="{FF2B5EF4-FFF2-40B4-BE49-F238E27FC236}">
                  <a16:creationId xmlns:a16="http://schemas.microsoft.com/office/drawing/2014/main" id="{0C01CD07-D5B7-4149-877F-FF1E415A07D1}"/>
                </a:ext>
              </a:extLst>
            </p:cNvPr>
            <p:cNvSpPr/>
            <p:nvPr/>
          </p:nvSpPr>
          <p:spPr>
            <a:xfrm>
              <a:off x="8186422" y="4173742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2" name="Google Shape;261;p20">
              <a:extLst>
                <a:ext uri="{FF2B5EF4-FFF2-40B4-BE49-F238E27FC236}">
                  <a16:creationId xmlns:a16="http://schemas.microsoft.com/office/drawing/2014/main" id="{DB5066DE-2E4F-FE40-97B2-B5219D306CA4}"/>
                </a:ext>
              </a:extLst>
            </p:cNvPr>
            <p:cNvSpPr/>
            <p:nvPr/>
          </p:nvSpPr>
          <p:spPr>
            <a:xfrm>
              <a:off x="8202552" y="4173742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83" name="Straight Connector 2">
              <a:extLst>
                <a:ext uri="{FF2B5EF4-FFF2-40B4-BE49-F238E27FC236}">
                  <a16:creationId xmlns:a16="http://schemas.microsoft.com/office/drawing/2014/main" id="{001C4E86-88D6-EE49-9443-FCA3D586839B}"/>
                </a:ext>
              </a:extLst>
            </p:cNvPr>
            <p:cNvCxnSpPr/>
            <p:nvPr/>
          </p:nvCxnSpPr>
          <p:spPr>
            <a:xfrm>
              <a:off x="5563319" y="1399032"/>
              <a:ext cx="0" cy="478441"/>
            </a:xfrm>
            <a:prstGeom prst="straightConnector1">
              <a:avLst/>
            </a:prstGeom>
            <a:noFill/>
            <a:ln w="28575" cap="flat">
              <a:solidFill>
                <a:srgbClr val="A5A5A5"/>
              </a:solidFill>
              <a:prstDash val="solid"/>
            </a:ln>
          </p:spPr>
        </p:cxnSp>
        <p:sp>
          <p:nvSpPr>
            <p:cNvPr id="84" name="Google Shape;261;p20">
              <a:extLst>
                <a:ext uri="{FF2B5EF4-FFF2-40B4-BE49-F238E27FC236}">
                  <a16:creationId xmlns:a16="http://schemas.microsoft.com/office/drawing/2014/main" id="{340BAE9C-24E1-8A44-874F-9774033CAF15}"/>
                </a:ext>
              </a:extLst>
            </p:cNvPr>
            <p:cNvSpPr/>
            <p:nvPr/>
          </p:nvSpPr>
          <p:spPr>
            <a:xfrm>
              <a:off x="8037841" y="589138"/>
              <a:ext cx="808549" cy="808549"/>
            </a:xfrm>
            <a:custGeom>
              <a:avLst>
                <a:gd name="f12" fmla="val 310"/>
                <a:gd name="f13" fmla="val 5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310"/>
                <a:gd name="f13" fmla="val 50"/>
                <a:gd name="f14" fmla="+- 0 0 -40"/>
                <a:gd name="f15" fmla="+- 0 0 -180"/>
                <a:gd name="f16" fmla="+- 0 0 -32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5" name="Google Shape;263;p20">
              <a:extLst>
                <a:ext uri="{FF2B5EF4-FFF2-40B4-BE49-F238E27FC236}">
                  <a16:creationId xmlns:a16="http://schemas.microsoft.com/office/drawing/2014/main" id="{0922E80E-CB67-3845-B0CE-758EEE56CF67}"/>
                </a:ext>
              </a:extLst>
            </p:cNvPr>
            <p:cNvSpPr txBox="1"/>
            <p:nvPr/>
          </p:nvSpPr>
          <p:spPr>
            <a:xfrm>
              <a:off x="7628939" y="744422"/>
              <a:ext cx="1617088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University Affairs</a:t>
              </a:r>
            </a:p>
          </p:txBody>
        </p:sp>
        <p:sp>
          <p:nvSpPr>
            <p:cNvPr id="86" name="Google Shape;260;p20">
              <a:extLst>
                <a:ext uri="{FF2B5EF4-FFF2-40B4-BE49-F238E27FC236}">
                  <a16:creationId xmlns:a16="http://schemas.microsoft.com/office/drawing/2014/main" id="{22B7E5D4-D01A-5249-B4F2-637AA1D1EDC0}"/>
                </a:ext>
              </a:extLst>
            </p:cNvPr>
            <p:cNvSpPr/>
            <p:nvPr/>
          </p:nvSpPr>
          <p:spPr>
            <a:xfrm>
              <a:off x="8028898" y="579793"/>
              <a:ext cx="808549" cy="808549"/>
            </a:xfrm>
            <a:custGeom>
              <a:avLst>
                <a:gd name="f12" fmla="val 130"/>
                <a:gd name="f13" fmla="val 23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130"/>
                <a:gd name="f13" fmla="val 230"/>
                <a:gd name="f14" fmla="+- 0 0 -220"/>
                <a:gd name="f15" fmla="+- 0 0 -360"/>
                <a:gd name="f16" fmla="+- 0 0 -50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HK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87" name="Google Shape;207;p20">
              <a:extLst>
                <a:ext uri="{FF2B5EF4-FFF2-40B4-BE49-F238E27FC236}">
                  <a16:creationId xmlns:a16="http://schemas.microsoft.com/office/drawing/2014/main" id="{53306F27-B6BC-E545-B94F-EBBC6221EA1A}"/>
                </a:ext>
              </a:extLst>
            </p:cNvPr>
            <p:cNvSpPr txBox="1"/>
            <p:nvPr/>
          </p:nvSpPr>
          <p:spPr>
            <a:xfrm>
              <a:off x="7561868" y="4323904"/>
              <a:ext cx="2089906" cy="51746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878" tIns="8878" rIns="8878" bIns="8878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  <a:ea typeface="Calibri"/>
                  <a:cs typeface="Calibri"/>
                </a:rPr>
                <a:t>Recreational &amp; Cultural Development</a:t>
              </a:r>
              <a:endPara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88" name="直接连接符 10">
              <a:extLst>
                <a:ext uri="{FF2B5EF4-FFF2-40B4-BE49-F238E27FC236}">
                  <a16:creationId xmlns:a16="http://schemas.microsoft.com/office/drawing/2014/main" id="{6BA42156-39D4-064E-A94A-45859538FFA7}"/>
                </a:ext>
              </a:extLst>
            </p:cNvPr>
            <p:cNvCxnSpPr>
              <a:endCxn id="85" idx="1"/>
            </p:cNvCxnSpPr>
            <p:nvPr/>
          </p:nvCxnSpPr>
          <p:spPr>
            <a:xfrm>
              <a:off x="6124523" y="1003160"/>
              <a:ext cx="1504416" cy="0"/>
            </a:xfrm>
            <a:prstGeom prst="straightConnector1">
              <a:avLst/>
            </a:prstGeom>
            <a:noFill/>
            <a:ln w="9528" cap="flat">
              <a:solidFill>
                <a:srgbClr val="FFBF00"/>
              </a:solidFill>
              <a:prstDash val="solid"/>
            </a:ln>
          </p:spPr>
        </p:cxnSp>
      </p:grp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D2FABEDF-30F4-4548-9874-6EE1C467B10A}"/>
              </a:ext>
            </a:extLst>
          </p:cNvPr>
          <p:cNvGrpSpPr/>
          <p:nvPr/>
        </p:nvGrpSpPr>
        <p:grpSpPr>
          <a:xfrm>
            <a:off x="421099" y="1777520"/>
            <a:ext cx="11349788" cy="3869731"/>
            <a:chOff x="421099" y="1777520"/>
            <a:chExt cx="11349788" cy="3869731"/>
          </a:xfrm>
        </p:grpSpPr>
        <p:sp>
          <p:nvSpPr>
            <p:cNvPr id="3" name="文本框 5">
              <a:extLst>
                <a:ext uri="{FF2B5EF4-FFF2-40B4-BE49-F238E27FC236}">
                  <a16:creationId xmlns:a16="http://schemas.microsoft.com/office/drawing/2014/main" id="{3C80C98C-09CD-1943-BB02-4EFD1FE988C4}"/>
                </a:ext>
              </a:extLst>
            </p:cNvPr>
            <p:cNvSpPr txBox="1"/>
            <p:nvPr/>
          </p:nvSpPr>
          <p:spPr>
            <a:xfrm>
              <a:off x="446519" y="4391012"/>
              <a:ext cx="1718486" cy="769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President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Mr. Runzhi ZHANG</a:t>
              </a:r>
            </a:p>
          </p:txBody>
        </p:sp>
        <p:sp>
          <p:nvSpPr>
            <p:cNvPr id="4" name="文本框 2">
              <a:extLst>
                <a:ext uri="{FF2B5EF4-FFF2-40B4-BE49-F238E27FC236}">
                  <a16:creationId xmlns:a16="http://schemas.microsoft.com/office/drawing/2014/main" id="{3722D156-D100-0A48-B93F-EBEE1B3E58CF}"/>
                </a:ext>
              </a:extLst>
            </p:cNvPr>
            <p:cNvSpPr txBox="1"/>
            <p:nvPr/>
          </p:nvSpPr>
          <p:spPr>
            <a:xfrm>
              <a:off x="2119085" y="4385608"/>
              <a:ext cx="2191643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Vice-President (Executive)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Mr. Jiajun WEN</a:t>
              </a:r>
            </a:p>
          </p:txBody>
        </p:sp>
        <p:sp>
          <p:nvSpPr>
            <p:cNvPr id="5" name="文本框 10">
              <a:extLst>
                <a:ext uri="{FF2B5EF4-FFF2-40B4-BE49-F238E27FC236}">
                  <a16:creationId xmlns:a16="http://schemas.microsoft.com/office/drawing/2014/main" id="{1DC51549-4285-A14E-897E-2571C14AC6BD}"/>
                </a:ext>
              </a:extLst>
            </p:cNvPr>
            <p:cNvSpPr txBox="1"/>
            <p:nvPr/>
          </p:nvSpPr>
          <p:spPr>
            <a:xfrm>
              <a:off x="4094738" y="4385608"/>
              <a:ext cx="2083963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Vice-President (Internal)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Mr. Rui QI</a:t>
              </a:r>
            </a:p>
          </p:txBody>
        </p:sp>
        <p:sp>
          <p:nvSpPr>
            <p:cNvPr id="6" name="文本框 14">
              <a:extLst>
                <a:ext uri="{FF2B5EF4-FFF2-40B4-BE49-F238E27FC236}">
                  <a16:creationId xmlns:a16="http://schemas.microsoft.com/office/drawing/2014/main" id="{93AC68FD-8198-274B-B707-75E847434002}"/>
                </a:ext>
              </a:extLst>
            </p:cNvPr>
            <p:cNvSpPr txBox="1"/>
            <p:nvPr/>
          </p:nvSpPr>
          <p:spPr>
            <a:xfrm>
              <a:off x="8108432" y="4391012"/>
              <a:ext cx="1905993" cy="769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Treasurer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Ms. Mengfei YUAN</a:t>
              </a:r>
            </a:p>
          </p:txBody>
        </p:sp>
        <p:sp>
          <p:nvSpPr>
            <p:cNvPr id="7" name="文本框 18">
              <a:extLst>
                <a:ext uri="{FF2B5EF4-FFF2-40B4-BE49-F238E27FC236}">
                  <a16:creationId xmlns:a16="http://schemas.microsoft.com/office/drawing/2014/main" id="{96C066AB-771C-4C4D-83F1-43C9C03C02A9}"/>
                </a:ext>
              </a:extLst>
            </p:cNvPr>
            <p:cNvSpPr txBox="1"/>
            <p:nvPr/>
          </p:nvSpPr>
          <p:spPr>
            <a:xfrm>
              <a:off x="10118485" y="4385370"/>
              <a:ext cx="156734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General Secretary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Mr. Di WU</a:t>
              </a:r>
            </a:p>
          </p:txBody>
        </p:sp>
        <p:grpSp>
          <p:nvGrpSpPr>
            <p:cNvPr id="8" name="Group 9">
              <a:extLst>
                <a:ext uri="{FF2B5EF4-FFF2-40B4-BE49-F238E27FC236}">
                  <a16:creationId xmlns:a16="http://schemas.microsoft.com/office/drawing/2014/main" id="{D0FA13F0-7FAC-3E42-A665-F48685ACFE77}"/>
                </a:ext>
              </a:extLst>
            </p:cNvPr>
            <p:cNvGrpSpPr/>
            <p:nvPr/>
          </p:nvGrpSpPr>
          <p:grpSpPr>
            <a:xfrm>
              <a:off x="421099" y="1777520"/>
              <a:ext cx="11349788" cy="2172111"/>
              <a:chOff x="421099" y="1777520"/>
              <a:chExt cx="11349788" cy="2172111"/>
            </a:xfrm>
          </p:grpSpPr>
          <p:pic>
            <p:nvPicPr>
              <p:cNvPr id="9" name="图片 4" descr="图片包含 西装, 站, 人, 男人&#10;&#10;描述已自动生成">
                <a:extLst>
                  <a:ext uri="{FF2B5EF4-FFF2-40B4-BE49-F238E27FC236}">
                    <a16:creationId xmlns:a16="http://schemas.microsoft.com/office/drawing/2014/main" id="{C3E7A7BD-5D72-A145-9D58-FE2F86331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1099" y="1777520"/>
                <a:ext cx="1737478" cy="217185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" name="图片 1" descr="图片包含 户外, 建筑, 男人, 桥&#10;&#10;描述已自动生成">
                <a:extLst>
                  <a:ext uri="{FF2B5EF4-FFF2-40B4-BE49-F238E27FC236}">
                    <a16:creationId xmlns:a16="http://schemas.microsoft.com/office/drawing/2014/main" id="{16387225-D4AD-3D45-9E9B-2E43328F3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167" y="1783738"/>
                <a:ext cx="1737478" cy="21658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1" name="图片 8" descr="图片包含 人, 男人, 西装, 服装&#10;&#10;描述已自动生成">
                <a:extLst>
                  <a:ext uri="{FF2B5EF4-FFF2-40B4-BE49-F238E27FC236}">
                    <a16:creationId xmlns:a16="http://schemas.microsoft.com/office/drawing/2014/main" id="{717EC7DD-7AFB-7440-B5FA-350F442FE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67980" y="1777520"/>
                <a:ext cx="1737478" cy="217185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2" name="图片 12" descr="图片包含 户外, 蓝色, 建筑, 男人&#10;&#10;描述已自动生成">
                <a:extLst>
                  <a:ext uri="{FF2B5EF4-FFF2-40B4-BE49-F238E27FC236}">
                    <a16:creationId xmlns:a16="http://schemas.microsoft.com/office/drawing/2014/main" id="{90D97A76-FE32-5A44-AC25-249F717E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11605" y="1777520"/>
                <a:ext cx="1737478" cy="217185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3" name="图片 16" descr="图片包含 镜子, 男人, 人, 草&#10;&#10;描述已自动生成">
                <a:extLst>
                  <a:ext uri="{FF2B5EF4-FFF2-40B4-BE49-F238E27FC236}">
                    <a16:creationId xmlns:a16="http://schemas.microsoft.com/office/drawing/2014/main" id="{68A2891C-C769-AA46-87DF-6AD3A589D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033409" y="1777520"/>
                <a:ext cx="1737478" cy="217185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4" name="Picture 16">
                <a:extLst>
                  <a:ext uri="{FF2B5EF4-FFF2-40B4-BE49-F238E27FC236}">
                    <a16:creationId xmlns:a16="http://schemas.microsoft.com/office/drawing/2014/main" id="{E12B90BF-3FF2-8045-AEFD-D390649D8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189793" y="1777520"/>
                <a:ext cx="1737478" cy="2171855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15" name="文本框 10">
              <a:extLst>
                <a:ext uri="{FF2B5EF4-FFF2-40B4-BE49-F238E27FC236}">
                  <a16:creationId xmlns:a16="http://schemas.microsoft.com/office/drawing/2014/main" id="{62A3203C-21F8-2E44-A2C8-3CA8B9307B5F}"/>
                </a:ext>
              </a:extLst>
            </p:cNvPr>
            <p:cNvSpPr txBox="1"/>
            <p:nvPr/>
          </p:nvSpPr>
          <p:spPr>
            <a:xfrm>
              <a:off x="6140561" y="4385370"/>
              <a:ext cx="1969791" cy="126188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1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Acting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0" cap="none" spc="0" baseline="0">
                  <a:solidFill>
                    <a:srgbClr val="000000"/>
                  </a:solidFill>
                  <a:uFillTx/>
                  <a:latin typeface="Arial Black" pitchFamily="34"/>
                  <a:ea typeface="Arial"/>
                  <a:cs typeface="Arial" pitchFamily="34"/>
                </a:rPr>
                <a:t>Vice-President (External)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Mr. Zechu FENG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C5284E43-6A79-7B40-89A9-F5F9431E75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6519" y="240057"/>
            <a:ext cx="10515600" cy="1325559"/>
          </a:xfrm>
        </p:spPr>
        <p:txBody>
          <a:bodyPr/>
          <a:lstStyle/>
          <a:p>
            <a:pPr lvl="0"/>
            <a:r>
              <a:rPr lang="en-US"/>
              <a:t>Presidium </a:t>
            </a:r>
            <a:r>
              <a:rPr lang="zh-CN" altLang="en-US"/>
              <a:t>主席團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>
            <a:extLst>
              <a:ext uri="{FF2B5EF4-FFF2-40B4-BE49-F238E27FC236}">
                <a16:creationId xmlns:a16="http://schemas.microsoft.com/office/drawing/2014/main" id="{AC0BFF81-C601-3148-9F13-2F5F040B20F9}"/>
              </a:ext>
            </a:extLst>
          </p:cNvPr>
          <p:cNvSpPr txBox="1"/>
          <p:nvPr/>
        </p:nvSpPr>
        <p:spPr>
          <a:xfrm>
            <a:off x="5000579" y="5635886"/>
            <a:ext cx="2128851" cy="630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Archive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Ms. Caroline</a:t>
            </a: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rPr>
              <a:t> </a:t>
            </a: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Ting ZHOU</a:t>
            </a: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89F363C-3403-2045-AAD1-9CA079EFA595}"/>
              </a:ext>
            </a:extLst>
          </p:cNvPr>
          <p:cNvSpPr txBox="1"/>
          <p:nvPr/>
        </p:nvSpPr>
        <p:spPr>
          <a:xfrm>
            <a:off x="9738542" y="2746564"/>
            <a:ext cx="2303556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Career Development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Andong WANG</a:t>
            </a:r>
          </a:p>
        </p:txBody>
      </p:sp>
      <p:sp>
        <p:nvSpPr>
          <p:cNvPr id="4" name="文本框 30">
            <a:extLst>
              <a:ext uri="{FF2B5EF4-FFF2-40B4-BE49-F238E27FC236}">
                <a16:creationId xmlns:a16="http://schemas.microsoft.com/office/drawing/2014/main" id="{D89B3CEC-258B-4B44-B3B4-45E19F49236E}"/>
              </a:ext>
            </a:extLst>
          </p:cNvPr>
          <p:cNvSpPr txBox="1"/>
          <p:nvPr/>
        </p:nvSpPr>
        <p:spPr>
          <a:xfrm>
            <a:off x="2676759" y="5635886"/>
            <a:ext cx="2305897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International Liaison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Ms. Yuchen TANG</a:t>
            </a:r>
          </a:p>
        </p:txBody>
      </p:sp>
      <p:sp>
        <p:nvSpPr>
          <p:cNvPr id="5" name="文本框 34">
            <a:extLst>
              <a:ext uri="{FF2B5EF4-FFF2-40B4-BE49-F238E27FC236}">
                <a16:creationId xmlns:a16="http://schemas.microsoft.com/office/drawing/2014/main" id="{A5E7CB4E-276E-E040-A438-9A94DEC153EB}"/>
              </a:ext>
            </a:extLst>
          </p:cNvPr>
          <p:cNvSpPr txBox="1"/>
          <p:nvPr/>
        </p:nvSpPr>
        <p:spPr>
          <a:xfrm>
            <a:off x="154021" y="5635886"/>
            <a:ext cx="2682767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Recreational &amp; Cultural Development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Tangsenyi SHI</a:t>
            </a:r>
          </a:p>
        </p:txBody>
      </p:sp>
      <p:sp>
        <p:nvSpPr>
          <p:cNvPr id="6" name="文本框 38">
            <a:extLst>
              <a:ext uri="{FF2B5EF4-FFF2-40B4-BE49-F238E27FC236}">
                <a16:creationId xmlns:a16="http://schemas.microsoft.com/office/drawing/2014/main" id="{2311FCFF-F16F-3140-A05C-0239DA8ED5C5}"/>
              </a:ext>
            </a:extLst>
          </p:cNvPr>
          <p:cNvSpPr txBox="1"/>
          <p:nvPr/>
        </p:nvSpPr>
        <p:spPr>
          <a:xfrm>
            <a:off x="6439543" y="2727719"/>
            <a:ext cx="1563038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University Affairs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Dan RAN</a:t>
            </a: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29D52C7E-52CC-954A-9D05-D770CE54971E}"/>
              </a:ext>
            </a:extLst>
          </p:cNvPr>
          <p:cNvSpPr txBox="1"/>
          <p:nvPr/>
        </p:nvSpPr>
        <p:spPr>
          <a:xfrm>
            <a:off x="8170346" y="2746564"/>
            <a:ext cx="1749868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Academic Development</a:t>
            </a: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Tengbo YANG</a:t>
            </a:r>
          </a:p>
        </p:txBody>
      </p:sp>
      <p:sp>
        <p:nvSpPr>
          <p:cNvPr id="8" name="文本框 44">
            <a:extLst>
              <a:ext uri="{FF2B5EF4-FFF2-40B4-BE49-F238E27FC236}">
                <a16:creationId xmlns:a16="http://schemas.microsoft.com/office/drawing/2014/main" id="{BA385DB4-93E6-3546-8421-1F788936C2BD}"/>
              </a:ext>
            </a:extLst>
          </p:cNvPr>
          <p:cNvSpPr txBox="1"/>
          <p:nvPr/>
        </p:nvSpPr>
        <p:spPr>
          <a:xfrm>
            <a:off x="4220358" y="2712101"/>
            <a:ext cx="2307296" cy="630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Publication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David Cheng Chi Chiu</a:t>
            </a:r>
          </a:p>
        </p:txBody>
      </p:sp>
      <p:sp>
        <p:nvSpPr>
          <p:cNvPr id="9" name="文本框 48">
            <a:extLst>
              <a:ext uri="{FF2B5EF4-FFF2-40B4-BE49-F238E27FC236}">
                <a16:creationId xmlns:a16="http://schemas.microsoft.com/office/drawing/2014/main" id="{420637DB-8EB4-EC4F-B736-3D24FA589ECC}"/>
              </a:ext>
            </a:extLst>
          </p:cNvPr>
          <p:cNvSpPr txBox="1"/>
          <p:nvPr/>
        </p:nvSpPr>
        <p:spPr>
          <a:xfrm>
            <a:off x="2210516" y="2731230"/>
            <a:ext cx="2307296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Information &amp; Technology</a:t>
            </a:r>
            <a:endParaRPr lang="en-US" sz="16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Yijie WU</a:t>
            </a:r>
          </a:p>
        </p:txBody>
      </p:sp>
      <p:sp>
        <p:nvSpPr>
          <p:cNvPr id="10" name="文本框 54">
            <a:extLst>
              <a:ext uri="{FF2B5EF4-FFF2-40B4-BE49-F238E27FC236}">
                <a16:creationId xmlns:a16="http://schemas.microsoft.com/office/drawing/2014/main" id="{205AA62B-4E83-C848-8C2F-694BF3B0BF52}"/>
              </a:ext>
            </a:extLst>
          </p:cNvPr>
          <p:cNvSpPr txBox="1"/>
          <p:nvPr/>
        </p:nvSpPr>
        <p:spPr>
          <a:xfrm>
            <a:off x="0" y="2712567"/>
            <a:ext cx="2962281" cy="8771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Membership &amp;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Alumni Affairs</a:t>
            </a:r>
            <a:endParaRPr lang="en-US" sz="1600" b="0" i="0" u="none" strike="noStrike" kern="0" cap="none" spc="0" baseline="0">
              <a:solidFill>
                <a:srgbClr val="000000"/>
              </a:solidFill>
              <a:uFillTx/>
              <a:latin typeface="Arial" pitchFamily="34"/>
              <a:ea typeface="Arial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Mr. Chenshu SONG</a:t>
            </a:r>
          </a:p>
        </p:txBody>
      </p:sp>
      <p:pic>
        <p:nvPicPr>
          <p:cNvPr id="11" name="图片 20" descr="图片包含 建筑, 户外, 人, 女人&#10;&#10;描述已自动生成">
            <a:extLst>
              <a:ext uri="{FF2B5EF4-FFF2-40B4-BE49-F238E27FC236}">
                <a16:creationId xmlns:a16="http://schemas.microsoft.com/office/drawing/2014/main" id="{DF3D9E66-3F79-2143-B0A7-FA297F6B16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1597" y="3741898"/>
            <a:ext cx="1391625" cy="17395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B9DF8524-AA85-B745-A60C-061195F03B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4508" y="853199"/>
            <a:ext cx="1391625" cy="17395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56EEAAB-B89F-2349-91D1-E3003BF9C9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4">
            <a:off x="2979884" y="3915853"/>
            <a:ext cx="1739536" cy="13916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图片 1" descr="1">
            <a:extLst>
              <a:ext uri="{FF2B5EF4-FFF2-40B4-BE49-F238E27FC236}">
                <a16:creationId xmlns:a16="http://schemas.microsoft.com/office/drawing/2014/main" id="{C4F73A6F-E5B4-9944-A459-CE4CBD3B90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2001" y="3741907"/>
            <a:ext cx="1386806" cy="17335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" descr="护照">
            <a:extLst>
              <a:ext uri="{FF2B5EF4-FFF2-40B4-BE49-F238E27FC236}">
                <a16:creationId xmlns:a16="http://schemas.microsoft.com/office/drawing/2014/main" id="{EB350841-4BEC-A247-B04E-79C32F19AB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27654" y="852842"/>
            <a:ext cx="1386806" cy="17335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图片 40">
            <a:extLst>
              <a:ext uri="{FF2B5EF4-FFF2-40B4-BE49-F238E27FC236}">
                <a16:creationId xmlns:a16="http://schemas.microsoft.com/office/drawing/2014/main" id="{E9C04F86-39D1-CF46-93A2-FA55DFEE52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52019" y="853199"/>
            <a:ext cx="1386523" cy="17331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图片 50" descr="图片包含 人, 西装, 男人, 建筑&#10;&#10;描述已自动生成">
            <a:extLst>
              <a:ext uri="{FF2B5EF4-FFF2-40B4-BE49-F238E27FC236}">
                <a16:creationId xmlns:a16="http://schemas.microsoft.com/office/drawing/2014/main" id="{B8644F12-815D-6841-A848-9A506AD8486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7928" y="846816"/>
            <a:ext cx="1391625" cy="17395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F70B7945-CD83-9E40-AAA3-E895198ACFD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89355" y="3742264"/>
            <a:ext cx="1386523" cy="17331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图片 46" descr="图片包含 人, 对着, 男人, 微笑&#10;&#10;描述已自动生成">
            <a:extLst>
              <a:ext uri="{FF2B5EF4-FFF2-40B4-BE49-F238E27FC236}">
                <a16:creationId xmlns:a16="http://schemas.microsoft.com/office/drawing/2014/main" id="{1893255F-76B4-7C45-9E08-891178B6207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2"/>
          <a:stretch>
            <a:fillRect/>
          </a:stretch>
        </p:blipFill>
        <p:spPr>
          <a:xfrm>
            <a:off x="4680603" y="852842"/>
            <a:ext cx="1386806" cy="17335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图片 52" descr="图片包含 人, 服装, 领带, 西装&#10;&#10;描述已自动生成">
            <a:extLst>
              <a:ext uri="{FF2B5EF4-FFF2-40B4-BE49-F238E27FC236}">
                <a16:creationId xmlns:a16="http://schemas.microsoft.com/office/drawing/2014/main" id="{742D1E04-8359-3C47-A943-3DD1DA5DF15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"/>
          <a:stretch>
            <a:fillRect/>
          </a:stretch>
        </p:blipFill>
        <p:spPr>
          <a:xfrm>
            <a:off x="791440" y="846816"/>
            <a:ext cx="1379399" cy="17242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1" name="文本框 22">
            <a:extLst>
              <a:ext uri="{FF2B5EF4-FFF2-40B4-BE49-F238E27FC236}">
                <a16:creationId xmlns:a16="http://schemas.microsoft.com/office/drawing/2014/main" id="{F42D2FF2-D355-FC4F-84FF-EBFEEE253418}"/>
              </a:ext>
            </a:extLst>
          </p:cNvPr>
          <p:cNvSpPr txBox="1"/>
          <p:nvPr/>
        </p:nvSpPr>
        <p:spPr>
          <a:xfrm>
            <a:off x="7195962" y="5635886"/>
            <a:ext cx="2303556" cy="6309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Arial Black" pitchFamily="34"/>
                <a:ea typeface="Arial"/>
                <a:cs typeface="Arial" pitchFamily="34"/>
              </a:rPr>
              <a:t>Social Programme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 pitchFamily="34"/>
                <a:ea typeface="Arial"/>
                <a:cs typeface="Arial" pitchFamily="34"/>
              </a:rPr>
              <a:t>Ms. Ruiyan GAO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E13BCF9-6D40-C242-9459-F8B937462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711" y="-220571"/>
            <a:ext cx="10515600" cy="1325559"/>
          </a:xfrm>
        </p:spPr>
        <p:txBody>
          <a:bodyPr/>
          <a:lstStyle/>
          <a:p>
            <a:pPr lvl="0"/>
            <a:r>
              <a:rPr lang="en-US" sz="3200"/>
              <a:t>Secretaries of Offices </a:t>
            </a:r>
            <a:r>
              <a:rPr lang="zh-CN" altLang="en-US" sz="3200"/>
              <a:t>部長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6109</TotalTime>
  <Words>1068</Words>
  <Application>Microsoft Macintosh PowerPoint</Application>
  <PresentationFormat>Widescreen</PresentationFormat>
  <Paragraphs>279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PMingLiU-ExtB</vt:lpstr>
      <vt:lpstr>Arial</vt:lpstr>
      <vt:lpstr>Arial Black</vt:lpstr>
      <vt:lpstr>Calibri</vt:lpstr>
      <vt:lpstr>Times</vt:lpstr>
      <vt:lpstr>Office 主题​​</vt:lpstr>
      <vt:lpstr>PowerPoint Presentation</vt:lpstr>
      <vt:lpstr>The University of Hong Kong 香港大學</vt:lpstr>
      <vt:lpstr>Quick Stats (2018-2019)</vt:lpstr>
      <vt:lpstr>About PGSA</vt:lpstr>
      <vt:lpstr>PowerPoint Presentation</vt:lpstr>
      <vt:lpstr>How PGSA works?</vt:lpstr>
      <vt:lpstr>PowerPoint Presentation</vt:lpstr>
      <vt:lpstr>Presidium 主席團</vt:lpstr>
      <vt:lpstr>Secretaries of Offices 部長</vt:lpstr>
      <vt:lpstr>Constitution and Regulation 章程 與 規定</vt:lpstr>
      <vt:lpstr>Finance  研會財政</vt:lpstr>
      <vt:lpstr>Publication Means 宣傳管道</vt:lpstr>
      <vt:lpstr>Full Membership</vt:lpstr>
      <vt:lpstr>University Affairs 大學事務</vt:lpstr>
      <vt:lpstr>Orientation &amp; Student Welfare 迎新 與 學生福利</vt:lpstr>
      <vt:lpstr>Academic Events 學術活動</vt:lpstr>
      <vt:lpstr>Career Development  求職 與 創新創業</vt:lpstr>
      <vt:lpstr>International Student Engagement 服務國際學生</vt:lpstr>
      <vt:lpstr>External Liaison  外聯事務</vt:lpstr>
      <vt:lpstr>Social Responsibility 社會公益服務</vt:lpstr>
      <vt:lpstr>Affiliated Societies 屬會社團</vt:lpstr>
      <vt:lpstr>Team Building  執委團建</vt:lpstr>
      <vt:lpstr>Singles’ Day Party 單身派對</vt:lpstr>
      <vt:lpstr>Graduation High Table Dinner 畢業高桌晚宴</vt:lpstr>
      <vt:lpstr>Tsinghua SEmotion A Cappella Concert 清華大學人聲合唱音樂會</vt:lpstr>
      <vt:lpstr>Wish You A Bright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Jingxian Li</dc:creator>
  <cp:lastModifiedBy>Music</cp:lastModifiedBy>
  <cp:revision>125</cp:revision>
  <dcterms:modified xsi:type="dcterms:W3CDTF">2020-07-30T05:03:48Z</dcterms:modified>
</cp:coreProperties>
</file>